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78" r:id="rId4"/>
    <p:sldId id="268" r:id="rId5"/>
    <p:sldId id="258" r:id="rId6"/>
    <p:sldId id="263" r:id="rId7"/>
    <p:sldId id="272" r:id="rId8"/>
    <p:sldId id="271" r:id="rId9"/>
    <p:sldId id="261" r:id="rId10"/>
    <p:sldId id="262" r:id="rId11"/>
    <p:sldId id="257" r:id="rId12"/>
    <p:sldId id="265" r:id="rId13"/>
    <p:sldId id="264" r:id="rId14"/>
    <p:sldId id="269" r:id="rId15"/>
    <p:sldId id="277" r:id="rId16"/>
    <p:sldId id="266" r:id="rId17"/>
    <p:sldId id="275" r:id="rId18"/>
    <p:sldId id="276" r:id="rId19"/>
    <p:sldId id="274" r:id="rId20"/>
  </p:sldIdLst>
  <p:sldSz cx="12192000" cy="6858000"/>
  <p:notesSz cx="6950075" cy="9236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E3"/>
    <a:srgbClr val="175470"/>
    <a:srgbClr val="D8C040"/>
    <a:srgbClr val="E8ADDD"/>
    <a:srgbClr val="EA6B3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20" autoAdjust="0"/>
    <p:restoredTop sz="96357" autoAdjust="0"/>
  </p:normalViewPr>
  <p:slideViewPr>
    <p:cSldViewPr snapToGrid="0">
      <p:cViewPr varScale="1">
        <p:scale>
          <a:sx n="73" d="100"/>
          <a:sy n="73" d="100"/>
        </p:scale>
        <p:origin x="54" y="720"/>
      </p:cViewPr>
      <p:guideLst/>
    </p:cSldViewPr>
  </p:slideViewPr>
  <p:notesTextViewPr>
    <p:cViewPr>
      <p:scale>
        <a:sx n="1" d="1"/>
        <a:sy n="1" d="1"/>
      </p:scale>
      <p:origin x="0" y="0"/>
    </p:cViewPr>
  </p:notesTextViewPr>
  <p:sorterViewPr>
    <p:cViewPr>
      <p:scale>
        <a:sx n="100" d="100"/>
        <a:sy n="100" d="100"/>
      </p:scale>
      <p:origin x="0" y="-20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srv03\sygid\200_RESS.%20FINANCIERES\204-000%20Budget\BUDGET-2024\12%20-%20DOCUMENT%20EXPLICATIF%20DU%20BUDGET\Graphique%20article%20explication%20du%20budget%2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rv03\sygid\200_RESS.%20FINANCIERES\204-000%20Budget\BUDGET-2024\12%20-%20DOCUMENT%20EXPLICATIF%20DU%20BUDGET\Graphique%20article%20explication%20du%20budget%2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rv03\sygid\200_RESS.%20FINANCIERES\204-000%20Budget\BUDGET-2024\12%20-%20DOCUMENT%20EXPLICATIF%20DU%20BUDGET\Graphique%20article%20explication%20du%20budget%20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175470"/>
              </a:solidFill>
              <a:ln w="19050">
                <a:solidFill>
                  <a:schemeClr val="lt1"/>
                </a:solidFill>
              </a:ln>
              <a:effectLst/>
            </c:spPr>
            <c:extLst>
              <c:ext xmlns:c16="http://schemas.microsoft.com/office/drawing/2014/chart" uri="{C3380CC4-5D6E-409C-BE32-E72D297353CC}">
                <c16:uniqueId val="{00000001-710A-4DEA-90FE-C2FD6DF4A2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10A-4DEA-90FE-C2FD6DF4A251}"/>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710A-4DEA-90FE-C2FD6DF4A251}"/>
              </c:ext>
            </c:extLst>
          </c:dPt>
          <c:dPt>
            <c:idx val="3"/>
            <c:bubble3D val="0"/>
            <c:spPr>
              <a:solidFill>
                <a:srgbClr val="D8C040"/>
              </a:solidFill>
              <a:ln w="19050">
                <a:solidFill>
                  <a:schemeClr val="lt1"/>
                </a:solidFill>
              </a:ln>
              <a:effectLst/>
            </c:spPr>
            <c:extLst>
              <c:ext xmlns:c16="http://schemas.microsoft.com/office/drawing/2014/chart" uri="{C3380CC4-5D6E-409C-BE32-E72D297353CC}">
                <c16:uniqueId val="{00000007-710A-4DEA-90FE-C2FD6DF4A251}"/>
              </c:ext>
            </c:extLst>
          </c:dPt>
          <c:dPt>
            <c:idx val="4"/>
            <c:bubble3D val="0"/>
            <c:spPr>
              <a:solidFill>
                <a:srgbClr val="73E0D5"/>
              </a:solidFill>
              <a:ln w="19050">
                <a:solidFill>
                  <a:schemeClr val="lt1"/>
                </a:solidFill>
              </a:ln>
              <a:effectLst/>
            </c:spPr>
            <c:extLst>
              <c:ext xmlns:c16="http://schemas.microsoft.com/office/drawing/2014/chart" uri="{C3380CC4-5D6E-409C-BE32-E72D297353CC}">
                <c16:uniqueId val="{00000009-710A-4DEA-90FE-C2FD6DF4A251}"/>
              </c:ext>
            </c:extLst>
          </c:dPt>
          <c:dPt>
            <c:idx val="5"/>
            <c:bubble3D val="0"/>
            <c:spPr>
              <a:solidFill>
                <a:srgbClr val="E8ADDD"/>
              </a:solidFill>
              <a:ln w="19050">
                <a:solidFill>
                  <a:schemeClr val="lt1"/>
                </a:solidFill>
              </a:ln>
              <a:effectLst/>
            </c:spPr>
            <c:extLst>
              <c:ext xmlns:c16="http://schemas.microsoft.com/office/drawing/2014/chart" uri="{C3380CC4-5D6E-409C-BE32-E72D297353CC}">
                <c16:uniqueId val="{0000000B-710A-4DEA-90FE-C2FD6DF4A251}"/>
              </c:ext>
            </c:extLst>
          </c:dPt>
          <c:dPt>
            <c:idx val="6"/>
            <c:bubble3D val="0"/>
            <c:spPr>
              <a:solidFill>
                <a:srgbClr val="EA6B3E"/>
              </a:solidFill>
              <a:ln w="19050">
                <a:solidFill>
                  <a:schemeClr val="lt1"/>
                </a:solidFill>
              </a:ln>
              <a:effectLst/>
            </c:spPr>
            <c:extLst>
              <c:ext xmlns:c16="http://schemas.microsoft.com/office/drawing/2014/chart" uri="{C3380CC4-5D6E-409C-BE32-E72D297353CC}">
                <c16:uniqueId val="{0000000D-710A-4DEA-90FE-C2FD6DF4A25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10A-4DEA-90FE-C2FD6DF4A251}"/>
              </c:ext>
            </c:extLst>
          </c:dPt>
          <c:dPt>
            <c:idx val="8"/>
            <c:bubble3D val="0"/>
            <c:spPr>
              <a:solidFill>
                <a:srgbClr val="D8C040"/>
              </a:solidFill>
              <a:ln w="19050">
                <a:solidFill>
                  <a:schemeClr val="lt1"/>
                </a:solidFill>
              </a:ln>
              <a:effectLst/>
            </c:spPr>
            <c:extLst>
              <c:ext xmlns:c16="http://schemas.microsoft.com/office/drawing/2014/chart" uri="{C3380CC4-5D6E-409C-BE32-E72D297353CC}">
                <c16:uniqueId val="{00000011-710A-4DEA-90FE-C2FD6DF4A25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10A-4DEA-90FE-C2FD6DF4A251}"/>
              </c:ext>
            </c:extLst>
          </c:dPt>
          <c:dPt>
            <c:idx val="10"/>
            <c:bubble3D val="0"/>
            <c:spPr>
              <a:solidFill>
                <a:srgbClr val="EA6B3E"/>
              </a:solidFill>
              <a:ln w="19050">
                <a:solidFill>
                  <a:schemeClr val="lt1"/>
                </a:solidFill>
              </a:ln>
              <a:effectLst/>
            </c:spPr>
            <c:extLst>
              <c:ext xmlns:c16="http://schemas.microsoft.com/office/drawing/2014/chart" uri="{C3380CC4-5D6E-409C-BE32-E72D297353CC}">
                <c16:uniqueId val="{00000015-710A-4DEA-90FE-C2FD6DF4A251}"/>
              </c:ext>
            </c:extLst>
          </c:dPt>
          <c:dPt>
            <c:idx val="11"/>
            <c:bubble3D val="0"/>
            <c:spPr>
              <a:solidFill>
                <a:srgbClr val="E8ADDD"/>
              </a:solidFill>
              <a:ln w="19050">
                <a:solidFill>
                  <a:schemeClr val="lt1"/>
                </a:solidFill>
              </a:ln>
              <a:effectLst/>
            </c:spPr>
            <c:extLst>
              <c:ext xmlns:c16="http://schemas.microsoft.com/office/drawing/2014/chart" uri="{C3380CC4-5D6E-409C-BE32-E72D297353CC}">
                <c16:uniqueId val="{00000017-710A-4DEA-90FE-C2FD6DF4A251}"/>
              </c:ext>
            </c:extLst>
          </c:dPt>
          <c:dPt>
            <c:idx val="12"/>
            <c:bubble3D val="0"/>
            <c:spPr>
              <a:solidFill>
                <a:srgbClr val="73E0D5"/>
              </a:solidFill>
              <a:ln w="19050">
                <a:solidFill>
                  <a:schemeClr val="lt1"/>
                </a:solidFill>
              </a:ln>
              <a:effectLst/>
            </c:spPr>
            <c:extLst>
              <c:ext xmlns:c16="http://schemas.microsoft.com/office/drawing/2014/chart" uri="{C3380CC4-5D6E-409C-BE32-E72D297353CC}">
                <c16:uniqueId val="{00000019-710A-4DEA-90FE-C2FD6DF4A25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710A-4DEA-90FE-C2FD6DF4A251}"/>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710A-4DEA-90FE-C2FD6DF4A251}"/>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710A-4DEA-90FE-C2FD6DF4A251}"/>
              </c:ext>
            </c:extLst>
          </c:dPt>
          <c:dLbls>
            <c:dLbl>
              <c:idx val="0"/>
              <c:layout>
                <c:manualLayout>
                  <c:x val="-0.2073813723169694"/>
                  <c:y val="-5.7645723650938688E-2"/>
                </c:manualLayout>
              </c:layout>
              <c:tx>
                <c:rich>
                  <a:bodyPr/>
                  <a:lstStyle/>
                  <a:p>
                    <a:fld id="{405A5509-AAE2-442D-A2B3-BCC36FA13A8E}" type="CATEGORYNAME">
                      <a:rPr lang="en-US">
                        <a:solidFill>
                          <a:srgbClr val="FDFDE3"/>
                        </a:solidFill>
                      </a:rPr>
                      <a:pPr/>
                      <a:t>[NOM DE CATÉGORIE]</a:t>
                    </a:fld>
                    <a:r>
                      <a:rPr lang="en-US">
                        <a:solidFill>
                          <a:srgbClr val="FDFDE3"/>
                        </a:solidFill>
                      </a:rPr>
                      <a:t> </a:t>
                    </a:r>
                    <a:fld id="{497784DC-F870-439A-861B-F2C917965CC6}" type="VALUE">
                      <a:rPr lang="en-US">
                        <a:solidFill>
                          <a:srgbClr val="FDFDE3"/>
                        </a:solidFill>
                      </a:rPr>
                      <a:pPr/>
                      <a:t>[VALEUR]</a:t>
                    </a:fld>
                    <a:endParaRPr lang="en-US">
                      <a:solidFill>
                        <a:srgbClr val="FDFDE3"/>
                      </a:solidFill>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10A-4DEA-90FE-C2FD6DF4A251}"/>
                </c:ext>
              </c:extLst>
            </c:dLbl>
            <c:dLbl>
              <c:idx val="1"/>
              <c:layout>
                <c:manualLayout>
                  <c:x val="5.0373742120544934E-2"/>
                  <c:y val="-5.195019791451556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10A-4DEA-90FE-C2FD6DF4A251}"/>
                </c:ext>
              </c:extLst>
            </c:dLbl>
            <c:dLbl>
              <c:idx val="2"/>
              <c:layout>
                <c:manualLayout>
                  <c:x val="-3.0102031622618854E-2"/>
                  <c:y val="1.15315613356407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10A-4DEA-90FE-C2FD6DF4A251}"/>
                </c:ext>
              </c:extLst>
            </c:dLbl>
            <c:dLbl>
              <c:idx val="3"/>
              <c:layout>
                <c:manualLayout>
                  <c:x val="1.1042084458179434E-2"/>
                  <c:y val="-0.10965377920580699"/>
                </c:manualLayout>
              </c:layout>
              <c:tx>
                <c:rich>
                  <a:bodyPr/>
                  <a:lstStyle/>
                  <a:p>
                    <a:fld id="{3B7F6766-8BA7-472B-B729-0CEBD8F61BA4}" type="CATEGORYNAME">
                      <a:rPr lang="en-US"/>
                      <a:pPr/>
                      <a:t>[NOM DE CATÉGORIE]</a:t>
                    </a:fld>
                    <a:r>
                      <a:rPr lang="en-US"/>
                      <a:t> </a:t>
                    </a:r>
                    <a:fld id="{EBA70CA1-9620-46A5-8285-F5D1C17FC5A1}" type="VALUE">
                      <a:rPr lang="en-US"/>
                      <a:pPr/>
                      <a:t>[VALEUR]</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4099440959710544"/>
                      <c:h val="6.1590955630008659E-2"/>
                    </c:manualLayout>
                  </c15:layout>
                  <c15:dlblFieldTable/>
                  <c15:showDataLabelsRange val="0"/>
                </c:ext>
                <c:ext xmlns:c16="http://schemas.microsoft.com/office/drawing/2014/chart" uri="{C3380CC4-5D6E-409C-BE32-E72D297353CC}">
                  <c16:uniqueId val="{00000007-710A-4DEA-90FE-C2FD6DF4A251}"/>
                </c:ext>
              </c:extLst>
            </c:dLbl>
            <c:dLbl>
              <c:idx val="4"/>
              <c:layout>
                <c:manualLayout>
                  <c:x val="1.5075881766325728E-2"/>
                  <c:y val="-5.3991502914056948E-3"/>
                </c:manualLayout>
              </c:layout>
              <c:tx>
                <c:rich>
                  <a:bodyPr/>
                  <a:lstStyle/>
                  <a:p>
                    <a:fld id="{0FA5B569-F869-428E-8BE2-CDAA84A97727}" type="CATEGORYNAME">
                      <a:rPr lang="en-US"/>
                      <a:pPr/>
                      <a:t>[NOM DE CATÉGORIE]</a:t>
                    </a:fld>
                    <a:r>
                      <a:rPr lang="en-US"/>
                      <a:t> </a:t>
                    </a:r>
                    <a:fld id="{474D1520-CC11-4664-9635-BA8D025D3C2A}" type="VALUE">
                      <a:rPr lang="en-US"/>
                      <a:pPr/>
                      <a:t>[VALEUR]</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3483992467043315"/>
                      <c:h val="8.2025852599850652E-2"/>
                    </c:manualLayout>
                  </c15:layout>
                  <c15:dlblFieldTable/>
                  <c15:showDataLabelsRange val="0"/>
                </c:ext>
                <c:ext xmlns:c16="http://schemas.microsoft.com/office/drawing/2014/chart" uri="{C3380CC4-5D6E-409C-BE32-E72D297353CC}">
                  <c16:uniqueId val="{00000009-710A-4DEA-90FE-C2FD6DF4A251}"/>
                </c:ext>
              </c:extLst>
            </c:dLbl>
            <c:dLbl>
              <c:idx val="5"/>
              <c:layout>
                <c:manualLayout>
                  <c:x val="-2.3538591574358284E-2"/>
                  <c:y val="4.522497095306039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710A-4DEA-90FE-C2FD6DF4A251}"/>
                </c:ext>
              </c:extLst>
            </c:dLbl>
            <c:dLbl>
              <c:idx val="6"/>
              <c:layout>
                <c:manualLayout>
                  <c:x val="-1.7850294868650959E-2"/>
                  <c:y val="1.4859757162209792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816705843635762"/>
                      <c:h val="5.0580774072981713E-2"/>
                    </c:manualLayout>
                  </c15:layout>
                </c:ext>
                <c:ext xmlns:c16="http://schemas.microsoft.com/office/drawing/2014/chart" uri="{C3380CC4-5D6E-409C-BE32-E72D297353CC}">
                  <c16:uniqueId val="{0000000D-710A-4DEA-90FE-C2FD6DF4A251}"/>
                </c:ext>
              </c:extLst>
            </c:dLbl>
            <c:dLbl>
              <c:idx val="7"/>
              <c:layout>
                <c:manualLayout>
                  <c:x val="-7.1544005686627554E-2"/>
                  <c:y val="-5.6540576680366023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6120527306967986"/>
                      <c:h val="6.2758034875053506E-2"/>
                    </c:manualLayout>
                  </c15:layout>
                </c:ext>
                <c:ext xmlns:c16="http://schemas.microsoft.com/office/drawing/2014/chart" uri="{C3380CC4-5D6E-409C-BE32-E72D297353CC}">
                  <c16:uniqueId val="{0000000F-710A-4DEA-90FE-C2FD6DF4A251}"/>
                </c:ext>
              </c:extLst>
            </c:dLbl>
            <c:dLbl>
              <c:idx val="8"/>
              <c:layout>
                <c:manualLayout>
                  <c:x val="0.16096221435671557"/>
                  <c:y val="6.587054455620335E-2"/>
                </c:manualLayout>
              </c:layout>
              <c:tx>
                <c:rich>
                  <a:bodyPr/>
                  <a:lstStyle/>
                  <a:p>
                    <a:fld id="{DDE2F891-B4BA-458E-9330-CFA2D964CF81}" type="CATEGORYNAME">
                      <a:rPr lang="en-US"/>
                      <a:pPr/>
                      <a:t>[NOM DE CATÉGORIE]</a:t>
                    </a:fld>
                    <a:fld id="{1F60E202-55CA-41A5-AFE0-7A86E6C0C7E6}" type="VALUE">
                      <a:rPr lang="en-US"/>
                      <a:pPr/>
                      <a:t>[VALEUR]</a:t>
                    </a:fld>
                    <a:endParaRPr lang="fr-CA"/>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4442702487633094"/>
                      <c:h val="0.10853435462607554"/>
                    </c:manualLayout>
                  </c15:layout>
                  <c15:dlblFieldTable/>
                  <c15:showDataLabelsRange val="0"/>
                </c:ext>
                <c:ext xmlns:c16="http://schemas.microsoft.com/office/drawing/2014/chart" uri="{C3380CC4-5D6E-409C-BE32-E72D297353CC}">
                  <c16:uniqueId val="{00000011-710A-4DEA-90FE-C2FD6DF4A251}"/>
                </c:ext>
              </c:extLst>
            </c:dLbl>
            <c:dLbl>
              <c:idx val="9"/>
              <c:layout>
                <c:manualLayout>
                  <c:x val="-9.952665179886069E-3"/>
                  <c:y val="2.800227277889123E-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710A-4DEA-90FE-C2FD6DF4A251}"/>
                </c:ext>
              </c:extLst>
            </c:dLbl>
            <c:dLbl>
              <c:idx val="10"/>
              <c:layout>
                <c:manualLayout>
                  <c:x val="9.8042405336948454E-2"/>
                  <c:y val="0.12120101043522089"/>
                </c:manualLayout>
              </c:layout>
              <c:tx>
                <c:rich>
                  <a:bodyPr/>
                  <a:lstStyle/>
                  <a:p>
                    <a:fld id="{D52FCDAC-6AA8-4101-9C1B-4CBC91CBC18D}" type="CATEGORYNAME">
                      <a:rPr lang="en-US"/>
                      <a:pPr/>
                      <a:t>[NOM DE CATÉGORIE]</a:t>
                    </a:fld>
                    <a:r>
                      <a:rPr lang="en-US"/>
                      <a:t> </a:t>
                    </a:r>
                    <a:fld id="{2B538B60-31F4-4397-BD5B-798446FFAB93}" type="VALUE">
                      <a:rPr lang="en-US"/>
                      <a:pPr/>
                      <a:t>[VALEUR]</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2996284485301249"/>
                      <c:h val="7.8597596830518091E-2"/>
                    </c:manualLayout>
                  </c15:layout>
                  <c15:dlblFieldTable/>
                  <c15:showDataLabelsRange val="0"/>
                </c:ext>
                <c:ext xmlns:c16="http://schemas.microsoft.com/office/drawing/2014/chart" uri="{C3380CC4-5D6E-409C-BE32-E72D297353CC}">
                  <c16:uniqueId val="{00000015-710A-4DEA-90FE-C2FD6DF4A251}"/>
                </c:ext>
              </c:extLst>
            </c:dLbl>
            <c:dLbl>
              <c:idx val="11"/>
              <c:layout>
                <c:manualLayout>
                  <c:x val="-0.12513118513114288"/>
                  <c:y val="4.9101989941097025E-2"/>
                </c:manualLayout>
              </c:layout>
              <c:tx>
                <c:rich>
                  <a:bodyPr/>
                  <a:lstStyle/>
                  <a:p>
                    <a:fld id="{07A15EF9-0704-4843-A4AC-D1AEFF97C708}" type="CATEGORYNAME">
                      <a:rPr lang="en-US"/>
                      <a:pPr/>
                      <a:t>[NOM DE CATÉGORIE]</a:t>
                    </a:fld>
                    <a:r>
                      <a:rPr lang="en-US"/>
                      <a:t> </a:t>
                    </a:r>
                    <a:fld id="{A7124D41-00BC-4385-9EAF-D591E4F0E3C5}" type="VALUE">
                      <a:rPr lang="en-US"/>
                      <a:pPr/>
                      <a:t>[VALEUR]</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9518286728918996"/>
                      <c:h val="4.2753633126640413E-2"/>
                    </c:manualLayout>
                  </c15:layout>
                  <c15:dlblFieldTable/>
                  <c15:showDataLabelsRange val="0"/>
                </c:ext>
                <c:ext xmlns:c16="http://schemas.microsoft.com/office/drawing/2014/chart" uri="{C3380CC4-5D6E-409C-BE32-E72D297353CC}">
                  <c16:uniqueId val="{00000017-710A-4DEA-90FE-C2FD6DF4A251}"/>
                </c:ext>
              </c:extLst>
            </c:dLbl>
            <c:dLbl>
              <c:idx val="12"/>
              <c:layout>
                <c:manualLayout>
                  <c:x val="-0.11656755880161988"/>
                  <c:y val="-3.480032298844416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9-710A-4DEA-90FE-C2FD6DF4A251}"/>
                </c:ext>
              </c:extLst>
            </c:dLbl>
            <c:dLbl>
              <c:idx val="13"/>
              <c:delete val="1"/>
              <c:extLst>
                <c:ext xmlns:c15="http://schemas.microsoft.com/office/drawing/2012/chart" uri="{CE6537A1-D6FC-4f65-9D91-7224C49458BB}">
                  <c15:layout>
                    <c:manualLayout>
                      <c:w val="0.2578267001200204"/>
                      <c:h val="3.5199637132158068E-2"/>
                    </c:manualLayout>
                  </c15:layout>
                </c:ext>
                <c:ext xmlns:c16="http://schemas.microsoft.com/office/drawing/2014/chart" uri="{C3380CC4-5D6E-409C-BE32-E72D297353CC}">
                  <c16:uniqueId val="{0000001B-710A-4DEA-90FE-C2FD6DF4A251}"/>
                </c:ext>
              </c:extLst>
            </c:dLbl>
            <c:dLbl>
              <c:idx val="14"/>
              <c:layout>
                <c:manualLayout>
                  <c:x val="1.2940966148158098E-3"/>
                  <c:y val="-4.120911559806352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D-710A-4DEA-90FE-C2FD6DF4A251}"/>
                </c:ext>
              </c:extLst>
            </c:dLbl>
            <c:dLbl>
              <c:idx val="15"/>
              <c:layout>
                <c:manualLayout>
                  <c:x val="0.103212859213764"/>
                  <c:y val="4.5159083252403961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F-710A-4DEA-90FE-C2FD6DF4A251}"/>
                </c:ext>
              </c:extLst>
            </c:dLbl>
            <c:spPr>
              <a:noFill/>
              <a:ln>
                <a:noFill/>
              </a:ln>
              <a:effectLst/>
            </c:spPr>
            <c:txPr>
              <a:bodyPr rot="0" spcFirstLastPara="1" vertOverflow="ellipsis" vert="horz" wrap="square" anchor="ctr" anchorCtr="1"/>
              <a:lstStyle/>
              <a:p>
                <a:pPr>
                  <a:defRPr sz="900" b="1" i="0" u="none" strike="noStrike" kern="1200" baseline="0">
                    <a:solidFill>
                      <a:srgbClr val="175470"/>
                    </a:solidFill>
                    <a:latin typeface="Levenim MT" panose="02010502060101010101" pitchFamily="2" charset="-79"/>
                    <a:ea typeface="+mn-ea"/>
                    <a:cs typeface="Levenim MT" panose="02010502060101010101" pitchFamily="2" charset="-79"/>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Feuil1!$A$4:$A$19</c:f>
              <c:strCache>
                <c:ptCount val="16"/>
                <c:pt idx="0">
                  <c:v>Taxes </c:v>
                </c:pt>
                <c:pt idx="8">
                  <c:v>Tarifs sur services </c:v>
                </c:pt>
                <c:pt idx="9">
                  <c:v>Paiements tenant lieu de taxes </c:v>
                </c:pt>
                <c:pt idx="10">
                  <c:v>Transferts</c:v>
                </c:pt>
                <c:pt idx="11">
                  <c:v>Services rendus </c:v>
                </c:pt>
                <c:pt idx="12">
                  <c:v>Impositions de droits </c:v>
                </c:pt>
                <c:pt idx="13">
                  <c:v>Amendes et pénalités </c:v>
                </c:pt>
                <c:pt idx="14">
                  <c:v>Intérêts </c:v>
                </c:pt>
                <c:pt idx="15">
                  <c:v>Autres revenus</c:v>
                </c:pt>
              </c:strCache>
            </c:strRef>
          </c:cat>
          <c:val>
            <c:numRef>
              <c:f>Feuil1!$C$4:$C$19</c:f>
              <c:numCache>
                <c:formatCode>General</c:formatCode>
                <c:ptCount val="16"/>
                <c:pt idx="0" formatCode="0.00%">
                  <c:v>0.646149754161229</c:v>
                </c:pt>
                <c:pt idx="8" formatCode="0.00%">
                  <c:v>0.1553327552258626</c:v>
                </c:pt>
                <c:pt idx="9" formatCode="0.00%">
                  <c:v>2.8261441948851797E-3</c:v>
                </c:pt>
                <c:pt idx="10" formatCode="0.00%">
                  <c:v>8.4858914588914078E-2</c:v>
                </c:pt>
                <c:pt idx="11" formatCode="0.00%">
                  <c:v>3.4101185978890489E-2</c:v>
                </c:pt>
                <c:pt idx="12" formatCode="0.00%">
                  <c:v>1.5847871877647274E-2</c:v>
                </c:pt>
                <c:pt idx="13" formatCode="0.00%">
                  <c:v>3.5773977150445314E-3</c:v>
                </c:pt>
                <c:pt idx="14" formatCode="0.00%">
                  <c:v>2.6830482862833984E-3</c:v>
                </c:pt>
                <c:pt idx="15" formatCode="0.00%">
                  <c:v>8.9434942876113284E-4</c:v>
                </c:pt>
              </c:numCache>
            </c:numRef>
          </c:val>
          <c:extLst>
            <c:ext xmlns:c16="http://schemas.microsoft.com/office/drawing/2014/chart" uri="{C3380CC4-5D6E-409C-BE32-E72D297353CC}">
              <c16:uniqueId val="{00000020-710A-4DEA-90FE-C2FD6DF4A251}"/>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Levenim MT" panose="02010502060101010101" pitchFamily="2" charset="-79"/>
          <a:cs typeface="Levenim MT" panose="02010502060101010101" pitchFamily="2" charset="-79"/>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Levenim MT" panose="02010502060101010101" pitchFamily="2" charset="-79"/>
          <a:cs typeface="Levenim MT" panose="02010502060101010101" pitchFamily="2" charset="-79"/>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58180227471569"/>
          <c:y val="0.16098535341971354"/>
          <c:w val="0.62613640091863521"/>
          <c:h val="0.78811562807228108"/>
        </c:manualLayout>
      </c:layout>
      <c:pieChart>
        <c:varyColors val="1"/>
        <c:ser>
          <c:idx val="0"/>
          <c:order val="0"/>
          <c:dPt>
            <c:idx val="0"/>
            <c:bubble3D val="0"/>
            <c:spPr>
              <a:solidFill>
                <a:srgbClr val="175470"/>
              </a:solidFill>
              <a:ln w="19050">
                <a:solidFill>
                  <a:schemeClr val="lt1"/>
                </a:solidFill>
              </a:ln>
              <a:effectLst/>
            </c:spPr>
            <c:extLst>
              <c:ext xmlns:c16="http://schemas.microsoft.com/office/drawing/2014/chart" uri="{C3380CC4-5D6E-409C-BE32-E72D297353CC}">
                <c16:uniqueId val="{00000001-F91D-4390-8AA2-3210F47EB4D0}"/>
              </c:ext>
            </c:extLst>
          </c:dPt>
          <c:dPt>
            <c:idx val="1"/>
            <c:bubble3D val="0"/>
            <c:spPr>
              <a:solidFill>
                <a:srgbClr val="EA6B3E"/>
              </a:solidFill>
              <a:ln w="19050">
                <a:solidFill>
                  <a:schemeClr val="lt1"/>
                </a:solidFill>
              </a:ln>
              <a:effectLst/>
            </c:spPr>
            <c:extLst>
              <c:ext xmlns:c16="http://schemas.microsoft.com/office/drawing/2014/chart" uri="{C3380CC4-5D6E-409C-BE32-E72D297353CC}">
                <c16:uniqueId val="{00000003-F91D-4390-8AA2-3210F47EB4D0}"/>
              </c:ext>
            </c:extLst>
          </c:dPt>
          <c:dPt>
            <c:idx val="2"/>
            <c:bubble3D val="0"/>
            <c:spPr>
              <a:solidFill>
                <a:srgbClr val="D8C040"/>
              </a:solidFill>
              <a:ln w="19050">
                <a:solidFill>
                  <a:schemeClr val="lt1"/>
                </a:solidFill>
              </a:ln>
              <a:effectLst/>
            </c:spPr>
            <c:extLst>
              <c:ext xmlns:c16="http://schemas.microsoft.com/office/drawing/2014/chart" uri="{C3380CC4-5D6E-409C-BE32-E72D297353CC}">
                <c16:uniqueId val="{00000005-F91D-4390-8AA2-3210F47EB4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91D-4390-8AA2-3210F47EB4D0}"/>
              </c:ext>
            </c:extLst>
          </c:dPt>
          <c:dPt>
            <c:idx val="4"/>
            <c:bubble3D val="0"/>
            <c:spPr>
              <a:solidFill>
                <a:srgbClr val="E8ADDD"/>
              </a:solidFill>
              <a:ln w="19050">
                <a:solidFill>
                  <a:schemeClr val="lt1"/>
                </a:solidFill>
              </a:ln>
              <a:effectLst/>
            </c:spPr>
            <c:extLst>
              <c:ext xmlns:c16="http://schemas.microsoft.com/office/drawing/2014/chart" uri="{C3380CC4-5D6E-409C-BE32-E72D297353CC}">
                <c16:uniqueId val="{00000009-F91D-4390-8AA2-3210F47EB4D0}"/>
              </c:ext>
            </c:extLst>
          </c:dPt>
          <c:dPt>
            <c:idx val="5"/>
            <c:bubble3D val="0"/>
            <c:spPr>
              <a:solidFill>
                <a:srgbClr val="175470"/>
              </a:solidFill>
              <a:ln w="19050">
                <a:solidFill>
                  <a:schemeClr val="lt1"/>
                </a:solidFill>
              </a:ln>
              <a:effectLst/>
            </c:spPr>
            <c:extLst>
              <c:ext xmlns:c16="http://schemas.microsoft.com/office/drawing/2014/chart" uri="{C3380CC4-5D6E-409C-BE32-E72D297353CC}">
                <c16:uniqueId val="{0000000B-F91D-4390-8AA2-3210F47EB4D0}"/>
              </c:ext>
            </c:extLst>
          </c:dPt>
          <c:dPt>
            <c:idx val="6"/>
            <c:bubble3D val="0"/>
            <c:spPr>
              <a:solidFill>
                <a:srgbClr val="CC6600"/>
              </a:solidFill>
              <a:ln w="19050">
                <a:solidFill>
                  <a:schemeClr val="lt1"/>
                </a:solidFill>
              </a:ln>
              <a:effectLst/>
            </c:spPr>
            <c:extLst>
              <c:ext xmlns:c16="http://schemas.microsoft.com/office/drawing/2014/chart" uri="{C3380CC4-5D6E-409C-BE32-E72D297353CC}">
                <c16:uniqueId val="{0000000D-F91D-4390-8AA2-3210F47EB4D0}"/>
              </c:ext>
            </c:extLst>
          </c:dPt>
          <c:dPt>
            <c:idx val="7"/>
            <c:bubble3D val="0"/>
            <c:spPr>
              <a:solidFill>
                <a:srgbClr val="73E0D5"/>
              </a:solidFill>
              <a:ln w="19050">
                <a:solidFill>
                  <a:schemeClr val="lt1"/>
                </a:solidFill>
              </a:ln>
              <a:effectLst/>
            </c:spPr>
            <c:extLst>
              <c:ext xmlns:c16="http://schemas.microsoft.com/office/drawing/2014/chart" uri="{C3380CC4-5D6E-409C-BE32-E72D297353CC}">
                <c16:uniqueId val="{0000000F-F91D-4390-8AA2-3210F47EB4D0}"/>
              </c:ext>
            </c:extLst>
          </c:dPt>
          <c:dPt>
            <c:idx val="8"/>
            <c:bubble3D val="0"/>
            <c:spPr>
              <a:solidFill>
                <a:srgbClr val="D8C040"/>
              </a:solidFill>
              <a:ln w="19050">
                <a:solidFill>
                  <a:schemeClr val="lt1"/>
                </a:solidFill>
              </a:ln>
              <a:effectLst/>
            </c:spPr>
            <c:extLst>
              <c:ext xmlns:c16="http://schemas.microsoft.com/office/drawing/2014/chart" uri="{C3380CC4-5D6E-409C-BE32-E72D297353CC}">
                <c16:uniqueId val="{00000011-F91D-4390-8AA2-3210F47EB4D0}"/>
              </c:ext>
            </c:extLst>
          </c:dPt>
          <c:dLbls>
            <c:dLbl>
              <c:idx val="0"/>
              <c:layout>
                <c:manualLayout>
                  <c:x val="-0.13215304345368678"/>
                  <c:y val="0.18820443320367672"/>
                </c:manualLayout>
              </c:layout>
              <c:tx>
                <c:rich>
                  <a:bodyPr/>
                  <a:lstStyle/>
                  <a:p>
                    <a:fld id="{72856D99-00D4-4C21-BE10-7DF8D3941893}" type="CATEGORYNAME">
                      <a:rPr lang="en-US">
                        <a:solidFill>
                          <a:srgbClr val="FDFDE3"/>
                        </a:solidFill>
                      </a:rPr>
                      <a:pPr/>
                      <a:t>[NOM DE CATÉGORIE]</a:t>
                    </a:fld>
                    <a:r>
                      <a:rPr lang="en-US" dirty="0">
                        <a:solidFill>
                          <a:srgbClr val="FDFDE3"/>
                        </a:solidFill>
                      </a:rPr>
                      <a:t> </a:t>
                    </a:r>
                    <a:fld id="{3F6B749E-7885-4FC5-9038-4C9EED67C191}" type="VALUE">
                      <a:rPr lang="en-US">
                        <a:solidFill>
                          <a:srgbClr val="FDFDE3"/>
                        </a:solidFill>
                      </a:rPr>
                      <a:pPr/>
                      <a:t>[VALEUR]</a:t>
                    </a:fld>
                    <a:endParaRPr lang="en-US" dirty="0">
                      <a:solidFill>
                        <a:srgbClr val="FDFDE3"/>
                      </a:solidFill>
                    </a:endParaRPr>
                  </a:p>
                </c:rich>
              </c:tx>
              <c:showLegendKey val="0"/>
              <c:showVal val="1"/>
              <c:showCatName val="1"/>
              <c:showSerName val="0"/>
              <c:showPercent val="0"/>
              <c:showBubbleSize val="0"/>
              <c:extLst>
                <c:ext xmlns:c15="http://schemas.microsoft.com/office/drawing/2012/chart" uri="{CE6537A1-D6FC-4f65-9D91-7224C49458BB}">
                  <c15:layout>
                    <c:manualLayout>
                      <c:w val="0.1691429015518417"/>
                      <c:h val="8.2379622254681761E-2"/>
                    </c:manualLayout>
                  </c15:layout>
                  <c15:dlblFieldTable/>
                  <c15:showDataLabelsRange val="0"/>
                </c:ext>
                <c:ext xmlns:c16="http://schemas.microsoft.com/office/drawing/2014/chart" uri="{C3380CC4-5D6E-409C-BE32-E72D297353CC}">
                  <c16:uniqueId val="{00000001-F91D-4390-8AA2-3210F47EB4D0}"/>
                </c:ext>
              </c:extLst>
            </c:dLbl>
            <c:dLbl>
              <c:idx val="1"/>
              <c:layout>
                <c:manualLayout>
                  <c:x val="-0.1853940363780234"/>
                  <c:y val="3.9118099926043495E-2"/>
                </c:manualLayout>
              </c:layout>
              <c:tx>
                <c:rich>
                  <a:bodyPr/>
                  <a:lstStyle/>
                  <a:p>
                    <a:fld id="{80526F1B-5897-4503-B3D1-A71E5C1B29DC}" type="CATEGORYNAME">
                      <a:rPr lang="en-US"/>
                      <a:pPr/>
                      <a:t>[NOM DE CATÉGORIE]</a:t>
                    </a:fld>
                    <a:fld id="{43EE3BBC-D5D5-4821-AF30-BC02B2E8D712}" type="VALUE">
                      <a:rPr lang="en-US"/>
                      <a:pPr/>
                      <a:t>[VALEUR]</a:t>
                    </a:fld>
                    <a:endParaRPr lang="fr-CA"/>
                  </a:p>
                </c:rich>
              </c:tx>
              <c:showLegendKey val="0"/>
              <c:showVal val="1"/>
              <c:showCatName val="1"/>
              <c:showSerName val="0"/>
              <c:showPercent val="0"/>
              <c:showBubbleSize val="0"/>
              <c:extLst>
                <c:ext xmlns:c15="http://schemas.microsoft.com/office/drawing/2012/chart" uri="{CE6537A1-D6FC-4f65-9D91-7224C49458BB}">
                  <c15:layout>
                    <c:manualLayout>
                      <c:w val="0.13180950799435975"/>
                      <c:h val="7.1015671042823705E-2"/>
                    </c:manualLayout>
                  </c15:layout>
                  <c15:dlblFieldTable/>
                  <c15:showDataLabelsRange val="0"/>
                </c:ext>
                <c:ext xmlns:c16="http://schemas.microsoft.com/office/drawing/2014/chart" uri="{C3380CC4-5D6E-409C-BE32-E72D297353CC}">
                  <c16:uniqueId val="{00000003-F91D-4390-8AA2-3210F47EB4D0}"/>
                </c:ext>
              </c:extLst>
            </c:dLbl>
            <c:dLbl>
              <c:idx val="2"/>
              <c:layout>
                <c:manualLayout>
                  <c:x val="-0.14033679168300456"/>
                  <c:y val="-0.18507749435135609"/>
                </c:manualLayout>
              </c:layout>
              <c:tx>
                <c:rich>
                  <a:bodyPr/>
                  <a:lstStyle/>
                  <a:p>
                    <a:fld id="{06B94FFD-843D-4672-BA70-ED500C03D295}" type="CATEGORYNAME">
                      <a:rPr lang="en-US"/>
                      <a:pPr/>
                      <a:t>[NOM DE CATÉGORIE]</a:t>
                    </a:fld>
                    <a:fld id="{BB7DC5DE-E169-4A90-9D55-13DE99402E04}" type="VALUE">
                      <a:rPr lang="en-US"/>
                      <a:pPr/>
                      <a:t>[VALEUR]</a:t>
                    </a:fld>
                    <a:endParaRPr lang="fr-CA"/>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91D-4390-8AA2-3210F47EB4D0}"/>
                </c:ext>
              </c:extLst>
            </c:dLbl>
            <c:dLbl>
              <c:idx val="3"/>
              <c:layout>
                <c:manualLayout>
                  <c:x val="-0.14095202543867344"/>
                  <c:y val="-2.9580734369294946E-2"/>
                </c:manualLayout>
              </c:layout>
              <c:tx>
                <c:rich>
                  <a:bodyPr/>
                  <a:lstStyle/>
                  <a:p>
                    <a:fld id="{81302FC6-77CC-4369-BC63-929588023974}" type="CATEGORYNAME">
                      <a:rPr lang="fr-CA"/>
                      <a:pPr/>
                      <a:t>[NOM DE CATÉGORIE]</a:t>
                    </a:fld>
                    <a:fld id="{A5C9541C-D8CA-49A7-829C-A08BC733118F}" type="VALUE">
                      <a:rPr lang="fr-CA"/>
                      <a:pPr/>
                      <a:t>[VALEUR]</a:t>
                    </a:fld>
                    <a:endParaRPr lang="fr-CA"/>
                  </a:p>
                </c:rich>
              </c:tx>
              <c:showLegendKey val="0"/>
              <c:showVal val="1"/>
              <c:showCatName val="1"/>
              <c:showSerName val="0"/>
              <c:showPercent val="0"/>
              <c:showBubbleSize val="0"/>
              <c:extLst>
                <c:ext xmlns:c15="http://schemas.microsoft.com/office/drawing/2012/chart" uri="{CE6537A1-D6FC-4f65-9D91-7224C49458BB}">
                  <c15:layout>
                    <c:manualLayout>
                      <c:w val="0.16514750109361329"/>
                      <c:h val="7.738863814021503E-2"/>
                    </c:manualLayout>
                  </c15:layout>
                  <c15:dlblFieldTable/>
                  <c15:showDataLabelsRange val="0"/>
                </c:ext>
                <c:ext xmlns:c16="http://schemas.microsoft.com/office/drawing/2014/chart" uri="{C3380CC4-5D6E-409C-BE32-E72D297353CC}">
                  <c16:uniqueId val="{00000007-F91D-4390-8AA2-3210F47EB4D0}"/>
                </c:ext>
              </c:extLst>
            </c:dLbl>
            <c:dLbl>
              <c:idx val="4"/>
              <c:layout>
                <c:manualLayout>
                  <c:x val="0.13061636711510977"/>
                  <c:y val="-0.15432275380677374"/>
                </c:manualLayout>
              </c:layout>
              <c:tx>
                <c:rich>
                  <a:bodyPr/>
                  <a:lstStyle/>
                  <a:p>
                    <a:fld id="{30ABEBE7-A9C6-41B3-98E1-736CAB52005A}" type="CATEGORYNAME">
                      <a:rPr lang="en-US"/>
                      <a:pPr/>
                      <a:t>[NOM DE CATÉGORIE]</a:t>
                    </a:fld>
                    <a:r>
                      <a:rPr lang="en-US"/>
                      <a:t> </a:t>
                    </a:r>
                    <a:fld id="{406698FB-277A-4EAC-9CED-F81BA95D841A}" type="VALUE">
                      <a:rPr lang="en-US"/>
                      <a:pPr/>
                      <a:t>[VALEUR]</a:t>
                    </a:fld>
                    <a:endParaRPr lang="en-US"/>
                  </a:p>
                </c:rich>
              </c:tx>
              <c:showLegendKey val="0"/>
              <c:showVal val="1"/>
              <c:showCatName val="1"/>
              <c:showSerName val="0"/>
              <c:showPercent val="0"/>
              <c:showBubbleSize val="0"/>
              <c:extLst>
                <c:ext xmlns:c15="http://schemas.microsoft.com/office/drawing/2012/chart" uri="{CE6537A1-D6FC-4f65-9D91-7224C49458BB}">
                  <c15:layout>
                    <c:manualLayout>
                      <c:w val="0.15277782821839531"/>
                      <c:h val="0.10062430791743449"/>
                    </c:manualLayout>
                  </c15:layout>
                  <c15:dlblFieldTable/>
                  <c15:showDataLabelsRange val="0"/>
                </c:ext>
                <c:ext xmlns:c16="http://schemas.microsoft.com/office/drawing/2014/chart" uri="{C3380CC4-5D6E-409C-BE32-E72D297353CC}">
                  <c16:uniqueId val="{00000009-F91D-4390-8AA2-3210F47EB4D0}"/>
                </c:ext>
              </c:extLst>
            </c:dLbl>
            <c:dLbl>
              <c:idx val="5"/>
              <c:layout>
                <c:manualLayout>
                  <c:x val="-8.5954227820150775E-2"/>
                  <c:y val="2.3899073168394982E-2"/>
                </c:manualLayout>
              </c:layout>
              <c:tx>
                <c:rich>
                  <a:bodyPr/>
                  <a:lstStyle/>
                  <a:p>
                    <a:fld id="{FAF59FDC-587A-455B-8E96-608260312108}" type="CATEGORYNAME">
                      <a:rPr lang="en-US"/>
                      <a:pPr/>
                      <a:t>[NOM DE CATÉGORIE]</a:t>
                    </a:fld>
                    <a:r>
                      <a:rPr lang="en-US"/>
                      <a:t> </a:t>
                    </a:r>
                    <a:fld id="{A1028210-E2F7-4517-A3AB-AFA0ED67835D}" type="VALUE">
                      <a:rPr lang="en-US"/>
                      <a:pPr/>
                      <a:t>[VALEUR]</a:t>
                    </a:fld>
                    <a:endParaRPr lang="en-US"/>
                  </a:p>
                </c:rich>
              </c:tx>
              <c:showLegendKey val="0"/>
              <c:showVal val="1"/>
              <c:showCatName val="1"/>
              <c:showSerName val="0"/>
              <c:showPercent val="0"/>
              <c:showBubbleSize val="0"/>
              <c:extLst>
                <c:ext xmlns:c15="http://schemas.microsoft.com/office/drawing/2012/chart" uri="{CE6537A1-D6FC-4f65-9D91-7224C49458BB}">
                  <c15:layout>
                    <c:manualLayout>
                      <c:w val="0.13898444335083113"/>
                      <c:h val="8.1847921887693159E-2"/>
                    </c:manualLayout>
                  </c15:layout>
                  <c15:dlblFieldTable/>
                  <c15:showDataLabelsRange val="0"/>
                </c:ext>
                <c:ext xmlns:c16="http://schemas.microsoft.com/office/drawing/2014/chart" uri="{C3380CC4-5D6E-409C-BE32-E72D297353CC}">
                  <c16:uniqueId val="{0000000B-F91D-4390-8AA2-3210F47EB4D0}"/>
                </c:ext>
              </c:extLst>
            </c:dLbl>
            <c:dLbl>
              <c:idx val="6"/>
              <c:layout>
                <c:manualLayout>
                  <c:x val="-5.4846597557126231E-2"/>
                  <c:y val="-7.6899503189301888E-2"/>
                </c:manualLayout>
              </c:layout>
              <c:tx>
                <c:rich>
                  <a:bodyPr/>
                  <a:lstStyle/>
                  <a:p>
                    <a:fld id="{B79568FF-9379-45DB-9B14-5B928E454E3D}" type="CATEGORYNAME">
                      <a:rPr lang="fr-CA"/>
                      <a:pPr/>
                      <a:t>[NOM DE CATÉGORIE]</a:t>
                    </a:fld>
                    <a:r>
                      <a:rPr lang="fr-CA" dirty="0"/>
                      <a:t> </a:t>
                    </a:r>
                    <a:fld id="{2FD84BAF-5D9B-47ED-BD55-4C6F1C229B94}" type="VALUE">
                      <a:rPr lang="fr-CA"/>
                      <a:pPr/>
                      <a:t>[VALEUR]</a:t>
                    </a:fld>
                    <a:endParaRPr lang="fr-CA" dirty="0"/>
                  </a:p>
                </c:rich>
              </c:tx>
              <c:showLegendKey val="0"/>
              <c:showVal val="1"/>
              <c:showCatName val="1"/>
              <c:showSerName val="0"/>
              <c:showPercent val="0"/>
              <c:showBubbleSize val="0"/>
              <c:extLst>
                <c:ext xmlns:c15="http://schemas.microsoft.com/office/drawing/2012/chart" uri="{CE6537A1-D6FC-4f65-9D91-7224C49458BB}">
                  <c15:layout>
                    <c:manualLayout>
                      <c:w val="0.20792927459447211"/>
                      <c:h val="9.844762577325504E-2"/>
                    </c:manualLayout>
                  </c15:layout>
                  <c15:dlblFieldTable/>
                  <c15:showDataLabelsRange val="0"/>
                </c:ext>
                <c:ext xmlns:c16="http://schemas.microsoft.com/office/drawing/2014/chart" uri="{C3380CC4-5D6E-409C-BE32-E72D297353CC}">
                  <c16:uniqueId val="{0000000D-F91D-4390-8AA2-3210F47EB4D0}"/>
                </c:ext>
              </c:extLst>
            </c:dLbl>
            <c:dLbl>
              <c:idx val="7"/>
              <c:tx>
                <c:rich>
                  <a:bodyPr/>
                  <a:lstStyle/>
                  <a:p>
                    <a:fld id="{E6549474-7C3B-4DB1-86AA-D5832AEE3D1D}" type="CATEGORYNAME">
                      <a:rPr lang="en-US"/>
                      <a:pPr/>
                      <a:t>[NOM DE CATÉGORIE]</a:t>
                    </a:fld>
                    <a:r>
                      <a:rPr lang="en-US"/>
                      <a:t> </a:t>
                    </a:r>
                    <a:fld id="{2E6F9F4A-E8AE-4A70-B0A9-9BDB39C69866}" type="VALUE">
                      <a:rPr lang="en-US"/>
                      <a:pPr/>
                      <a:t>[VALEUR]</a:t>
                    </a:fld>
                    <a:endParaRPr lang="en-US"/>
                  </a:p>
                </c:rich>
              </c:tx>
              <c:showLegendKey val="0"/>
              <c:showVal val="1"/>
              <c:showCatName val="1"/>
              <c:showSerName val="0"/>
              <c:showPercent val="0"/>
              <c:showBubbleSize val="0"/>
              <c:extLst>
                <c:ext xmlns:c15="http://schemas.microsoft.com/office/drawing/2012/chart" uri="{CE6537A1-D6FC-4f65-9D91-7224C49458BB}">
                  <c15:layout>
                    <c:manualLayout>
                      <c:w val="0.13523807901155407"/>
                      <c:h val="7.3768216432080438E-2"/>
                    </c:manualLayout>
                  </c15:layout>
                  <c15:dlblFieldTable/>
                  <c15:showDataLabelsRange val="0"/>
                </c:ext>
                <c:ext xmlns:c16="http://schemas.microsoft.com/office/drawing/2014/chart" uri="{C3380CC4-5D6E-409C-BE32-E72D297353CC}">
                  <c16:uniqueId val="{0000000F-F91D-4390-8AA2-3210F47EB4D0}"/>
                </c:ext>
              </c:extLst>
            </c:dLbl>
            <c:dLbl>
              <c:idx val="8"/>
              <c:layout>
                <c:manualLayout>
                  <c:x val="0.12195555553312491"/>
                  <c:y val="0.16301637496136573"/>
                </c:manualLayout>
              </c:layout>
              <c:tx>
                <c:rich>
                  <a:bodyPr/>
                  <a:lstStyle/>
                  <a:p>
                    <a:fld id="{9C4DB719-A754-494C-AE6C-1C4C757EF4E9}" type="CATEGORYNAME">
                      <a:rPr lang="en-US"/>
                      <a:pPr/>
                      <a:t>[NOM DE CATÉGORIE]</a:t>
                    </a:fld>
                    <a:r>
                      <a:rPr lang="en-US"/>
                      <a:t> </a:t>
                    </a:r>
                    <a:fld id="{8C5EE08E-69C6-4DB5-8FC2-73E7E9B2BFFF}" type="VALUE">
                      <a:rPr lang="en-US"/>
                      <a:pPr/>
                      <a:t>[VALEUR]</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F91D-4390-8AA2-3210F47EB4D0}"/>
                </c:ext>
              </c:extLst>
            </c:dLbl>
            <c:spPr>
              <a:noFill/>
              <a:ln>
                <a:noFill/>
              </a:ln>
              <a:effectLst/>
            </c:spPr>
            <c:txPr>
              <a:bodyPr rot="0" spcFirstLastPara="1" vertOverflow="ellipsis" vert="horz" wrap="square" anchor="ctr" anchorCtr="1"/>
              <a:lstStyle/>
              <a:p>
                <a:pPr>
                  <a:defRPr lang="en-US" sz="900" b="1" i="0" u="none" strike="noStrike" kern="1200" baseline="0">
                    <a:solidFill>
                      <a:srgbClr val="175470"/>
                    </a:solidFill>
                    <a:latin typeface="Levenim MT" panose="02010502060101010101" pitchFamily="2" charset="-79"/>
                    <a:ea typeface="+mn-ea"/>
                    <a:cs typeface="Levenim MT" panose="02010502060101010101" pitchFamily="2" charset="-79"/>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Feuil1!$E$4:$E$12</c:f>
              <c:strCache>
                <c:ptCount val="9"/>
                <c:pt idx="0">
                  <c:v>Administration générale</c:v>
                </c:pt>
                <c:pt idx="1">
                  <c:v>Sécurité publique </c:v>
                </c:pt>
                <c:pt idx="2">
                  <c:v>Transport  </c:v>
                </c:pt>
                <c:pt idx="3">
                  <c:v>Transport adapté et collectif </c:v>
                </c:pt>
                <c:pt idx="4">
                  <c:v>Hygiène du milieu </c:v>
                </c:pt>
                <c:pt idx="5">
                  <c:v>Santé et Bien-Être </c:v>
                </c:pt>
                <c:pt idx="6">
                  <c:v>Amén., urbanisme et dév. </c:v>
                </c:pt>
                <c:pt idx="7">
                  <c:v>Loisirs et culture </c:v>
                </c:pt>
                <c:pt idx="8">
                  <c:v>Frais de financement  </c:v>
                </c:pt>
              </c:strCache>
            </c:strRef>
          </c:cat>
          <c:val>
            <c:numRef>
              <c:f>Feuil1!$G$4:$G$12</c:f>
              <c:numCache>
                <c:formatCode>0.00%</c:formatCode>
                <c:ptCount val="9"/>
                <c:pt idx="0">
                  <c:v>0.16569325674840304</c:v>
                </c:pt>
                <c:pt idx="1">
                  <c:v>0.11011552132701422</c:v>
                </c:pt>
                <c:pt idx="2">
                  <c:v>0.25839472147812348</c:v>
                </c:pt>
                <c:pt idx="3">
                  <c:v>1.7269887469377476E-3</c:v>
                </c:pt>
                <c:pt idx="4">
                  <c:v>0.1447896275499691</c:v>
                </c:pt>
                <c:pt idx="5">
                  <c:v>6.4961965107493648E-3</c:v>
                </c:pt>
                <c:pt idx="6">
                  <c:v>2.7439534823820319E-2</c:v>
                </c:pt>
                <c:pt idx="7">
                  <c:v>0.13543813105295693</c:v>
                </c:pt>
                <c:pt idx="8">
                  <c:v>0.14990602176202578</c:v>
                </c:pt>
              </c:numCache>
            </c:numRef>
          </c:val>
          <c:extLst>
            <c:ext xmlns:c16="http://schemas.microsoft.com/office/drawing/2014/chart" uri="{C3380CC4-5D6E-409C-BE32-E72D297353CC}">
              <c16:uniqueId val="{00000012-F91D-4390-8AA2-3210F47EB4D0}"/>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900" b="1" i="0" u="none" strike="noStrike" kern="1200" baseline="0">
          <a:solidFill>
            <a:srgbClr val="175470"/>
          </a:solidFill>
          <a:latin typeface="Levenim MT" panose="02010502060101010101" pitchFamily="2" charset="-79"/>
          <a:ea typeface="+mn-ea"/>
          <a:cs typeface="Levenim MT" panose="02010502060101010101" pitchFamily="2" charset="-79"/>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fr-CA"/>
          </a:p>
        </p:txBody>
      </p:sp>
      <p:sp>
        <p:nvSpPr>
          <p:cNvPr id="3" name="Espace réservé de la date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2B17A33-8F2E-40D1-B236-4972B6F06CB7}" type="datetimeFigureOut">
              <a:rPr lang="fr-CA" smtClean="0"/>
              <a:t>2024-01-23</a:t>
            </a:fld>
            <a:endParaRPr lang="fr-CA"/>
          </a:p>
        </p:txBody>
      </p:sp>
      <p:sp>
        <p:nvSpPr>
          <p:cNvPr id="4" name="Espace réservé de l'image des diapositives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fr-CA"/>
          </a:p>
        </p:txBody>
      </p:sp>
      <p:sp>
        <p:nvSpPr>
          <p:cNvPr id="5" name="Espace réservé des notes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A6136DF-9E76-4655-9C89-303327886CF4}" type="slidenum">
              <a:rPr lang="fr-CA" smtClean="0"/>
              <a:t>‹N°›</a:t>
            </a:fld>
            <a:endParaRPr lang="fr-CA"/>
          </a:p>
        </p:txBody>
      </p:sp>
    </p:spTree>
    <p:extLst>
      <p:ext uri="{BB962C8B-B14F-4D97-AF65-F5344CB8AC3E}">
        <p14:creationId xmlns:p14="http://schemas.microsoft.com/office/powerpoint/2010/main" val="4246175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A6136DF-9E76-4655-9C89-303327886CF4}" type="slidenum">
              <a:rPr lang="fr-CA" smtClean="0"/>
              <a:t>1</a:t>
            </a:fld>
            <a:endParaRPr lang="fr-CA"/>
          </a:p>
        </p:txBody>
      </p:sp>
    </p:spTree>
    <p:extLst>
      <p:ext uri="{BB962C8B-B14F-4D97-AF65-F5344CB8AC3E}">
        <p14:creationId xmlns:p14="http://schemas.microsoft.com/office/powerpoint/2010/main" val="1073114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9389E0-5D4A-4D78-5A07-ED2C6889D89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020370D5-8BE3-D9AA-42CA-DFAFC6C697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AA8BE8E8-0C91-4991-0830-09305E3950F2}"/>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5" name="Espace réservé du pied de page 4">
            <a:extLst>
              <a:ext uri="{FF2B5EF4-FFF2-40B4-BE49-F238E27FC236}">
                <a16:creationId xmlns:a16="http://schemas.microsoft.com/office/drawing/2014/main" id="{C3CB24DF-929C-BD9A-C800-3DBFAF1F369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C3819C3-129D-1523-4FCC-3F3278C87911}"/>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409360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EA963-E555-E2A0-2B6B-DB51405D913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91C677C-8CD8-CBD4-F42E-2787A4C6DD0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41A32B3-359F-1A93-03D2-1A4CF94FCB86}"/>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5" name="Espace réservé du pied de page 4">
            <a:extLst>
              <a:ext uri="{FF2B5EF4-FFF2-40B4-BE49-F238E27FC236}">
                <a16:creationId xmlns:a16="http://schemas.microsoft.com/office/drawing/2014/main" id="{EA3AE33C-A219-F257-4E97-5200D13DD1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0593F1B-4735-B921-0426-135C86248D19}"/>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53490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83AF106-BA8F-ED02-F3C4-9FA20F584EA7}"/>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4CCD92AF-3334-19E2-3AE3-5D93C249D93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3ACBEAA-CBBD-CF77-BE14-D3D8DBBBB033}"/>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5" name="Espace réservé du pied de page 4">
            <a:extLst>
              <a:ext uri="{FF2B5EF4-FFF2-40B4-BE49-F238E27FC236}">
                <a16:creationId xmlns:a16="http://schemas.microsoft.com/office/drawing/2014/main" id="{B8C1AA97-1A5B-516B-5A63-83B828F5239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7484B83-A04E-B8B8-02EE-9F8053579B70}"/>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3241663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E417EB-4DFD-4FA1-247C-AAAE59FB1AE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7D72D584-C0A3-61A2-C3D3-00942063A68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01D7566-94B1-B85F-94F0-DCFBB7A7896C}"/>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5" name="Espace réservé du pied de page 4">
            <a:extLst>
              <a:ext uri="{FF2B5EF4-FFF2-40B4-BE49-F238E27FC236}">
                <a16:creationId xmlns:a16="http://schemas.microsoft.com/office/drawing/2014/main" id="{4A9054E8-CAE6-8AC1-A287-BE7FBFBA6E0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5FEEA65-C324-8178-5FA3-269AC3F6C07E}"/>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188130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A375E0-E96D-9B1B-B61D-042636997E3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84C55775-2964-347C-1404-B4C46F491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D5A6AD0-A476-3BF4-1878-B1F3A9EA41A1}"/>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5" name="Espace réservé du pied de page 4">
            <a:extLst>
              <a:ext uri="{FF2B5EF4-FFF2-40B4-BE49-F238E27FC236}">
                <a16:creationId xmlns:a16="http://schemas.microsoft.com/office/drawing/2014/main" id="{7FF8797F-E2FC-FEFF-CDB5-52865DE05BE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0054E6C-9B4C-A538-6AEB-512046E699E8}"/>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335487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76F2D-3755-22A8-B0F3-5DFC526DB9F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13F77F0-1EB8-C68B-6AEB-626DD3B1D9B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307E510-3EE6-BA45-9B93-ABBA50E5988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0F73A719-07BA-9369-CB6C-91FEDBA2C96A}"/>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6" name="Espace réservé du pied de page 5">
            <a:extLst>
              <a:ext uri="{FF2B5EF4-FFF2-40B4-BE49-F238E27FC236}">
                <a16:creationId xmlns:a16="http://schemas.microsoft.com/office/drawing/2014/main" id="{C86A93F2-D51C-C94C-D9D4-5A62736AADE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D734159-2045-F2AF-7F44-32AA95DE2F12}"/>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86192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C3F01-9AFF-CE14-9FB6-298F7423EDB6}"/>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78870D57-3688-E18F-06DF-1FA154A675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B049B73-72FD-9B52-5200-4BAC806F81F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30E76BA8-2B35-FDB3-68AA-143A37E46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5900220-A6FF-F8C8-95BC-CE60C1DE824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169EB396-CC6E-4146-9AA2-6D843DDA0F08}"/>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8" name="Espace réservé du pied de page 7">
            <a:extLst>
              <a:ext uri="{FF2B5EF4-FFF2-40B4-BE49-F238E27FC236}">
                <a16:creationId xmlns:a16="http://schemas.microsoft.com/office/drawing/2014/main" id="{F9F67FFB-FB28-593B-7487-75EF7D7079A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087C9957-F246-8800-6756-119FDEEE1B20}"/>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95446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A3066E-29CE-450C-CC6C-CE6F093F090E}"/>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17B09F2-6D8C-62CE-157D-AAFB537BEA4E}"/>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4" name="Espace réservé du pied de page 3">
            <a:extLst>
              <a:ext uri="{FF2B5EF4-FFF2-40B4-BE49-F238E27FC236}">
                <a16:creationId xmlns:a16="http://schemas.microsoft.com/office/drawing/2014/main" id="{F4EFFD30-DB70-A728-FA8E-DD5C3A29C2CD}"/>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EB87AB20-A6AD-EDD7-96AF-B1B22BD90FD9}"/>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374128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CD5FE0-FAE3-3732-3D16-14A66AFF19CA}"/>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3" name="Espace réservé du pied de page 2">
            <a:extLst>
              <a:ext uri="{FF2B5EF4-FFF2-40B4-BE49-F238E27FC236}">
                <a16:creationId xmlns:a16="http://schemas.microsoft.com/office/drawing/2014/main" id="{2217DD46-A9E5-B414-C977-AB560C615AEB}"/>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4F657C11-51E7-D705-3798-595AF57720AE}"/>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383166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4ABC9-1104-83D0-4ACD-350E76E0DF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5B091D1-F980-43EB-994A-E5DCC8144C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E0B162BD-AA26-23AB-B1C5-E080363C6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E51D71-71B9-6140-4D87-788DC281A9FA}"/>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6" name="Espace réservé du pied de page 5">
            <a:extLst>
              <a:ext uri="{FF2B5EF4-FFF2-40B4-BE49-F238E27FC236}">
                <a16:creationId xmlns:a16="http://schemas.microsoft.com/office/drawing/2014/main" id="{EBF398BA-C5DD-2F63-9FED-3037384908F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662F05C-9210-BBBC-B748-54505853C7D8}"/>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3637305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5E362D-E5DF-33D5-E480-6EA807B61E8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048CBB4C-1FDC-5000-1DC3-2387BA484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C81FCE7-667F-B530-3FAE-72D6A8CAF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9543586-5B82-0E70-0EF8-F228F5C0BA42}"/>
              </a:ext>
            </a:extLst>
          </p:cNvPr>
          <p:cNvSpPr>
            <a:spLocks noGrp="1"/>
          </p:cNvSpPr>
          <p:nvPr>
            <p:ph type="dt" sz="half" idx="10"/>
          </p:nvPr>
        </p:nvSpPr>
        <p:spPr/>
        <p:txBody>
          <a:bodyPr/>
          <a:lstStyle/>
          <a:p>
            <a:fld id="{8477FBE4-B986-4951-B243-DF55BBAE24CE}" type="datetimeFigureOut">
              <a:rPr lang="fr-CA" smtClean="0"/>
              <a:t>2024-01-23</a:t>
            </a:fld>
            <a:endParaRPr lang="fr-CA"/>
          </a:p>
        </p:txBody>
      </p:sp>
      <p:sp>
        <p:nvSpPr>
          <p:cNvPr id="6" name="Espace réservé du pied de page 5">
            <a:extLst>
              <a:ext uri="{FF2B5EF4-FFF2-40B4-BE49-F238E27FC236}">
                <a16:creationId xmlns:a16="http://schemas.microsoft.com/office/drawing/2014/main" id="{48EDA149-56D1-36DB-718D-24D618D34DA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DD561B2-6B3B-3C7E-7900-6DC14BCD8BE6}"/>
              </a:ext>
            </a:extLst>
          </p:cNvPr>
          <p:cNvSpPr>
            <a:spLocks noGrp="1"/>
          </p:cNvSpPr>
          <p:nvPr>
            <p:ph type="sldNum" sz="quarter" idx="12"/>
          </p:nvPr>
        </p:nvSpPr>
        <p:spPr/>
        <p:txBody>
          <a:bodyPr/>
          <a:lstStyle/>
          <a:p>
            <a:fld id="{2B3FBDCD-F80B-48D5-ACE1-6E1DB1373AA2}" type="slidenum">
              <a:rPr lang="fr-CA" smtClean="0"/>
              <a:t>‹N°›</a:t>
            </a:fld>
            <a:endParaRPr lang="fr-CA"/>
          </a:p>
        </p:txBody>
      </p:sp>
    </p:spTree>
    <p:extLst>
      <p:ext uri="{BB962C8B-B14F-4D97-AF65-F5344CB8AC3E}">
        <p14:creationId xmlns:p14="http://schemas.microsoft.com/office/powerpoint/2010/main" val="303231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233AAA7-48F7-014E-945F-AA7D4EA965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8DC2AB9-CD46-6BAC-1EB1-14C455AAD7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A23047C-6E66-D9A9-AE34-5935152D1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77FBE4-B986-4951-B243-DF55BBAE24CE}" type="datetimeFigureOut">
              <a:rPr lang="fr-CA" smtClean="0"/>
              <a:t>2024-01-23</a:t>
            </a:fld>
            <a:endParaRPr lang="fr-CA"/>
          </a:p>
        </p:txBody>
      </p:sp>
      <p:sp>
        <p:nvSpPr>
          <p:cNvPr id="5" name="Espace réservé du pied de page 4">
            <a:extLst>
              <a:ext uri="{FF2B5EF4-FFF2-40B4-BE49-F238E27FC236}">
                <a16:creationId xmlns:a16="http://schemas.microsoft.com/office/drawing/2014/main" id="{C4BC01F0-D0C9-0AAE-AEF1-329285B4F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FA666962-47BA-8581-D9C0-5DBF8D872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FBDCD-F80B-48D5-ACE1-6E1DB1373AA2}" type="slidenum">
              <a:rPr lang="fr-CA" smtClean="0"/>
              <a:t>‹N°›</a:t>
            </a:fld>
            <a:endParaRPr lang="fr-CA"/>
          </a:p>
        </p:txBody>
      </p:sp>
    </p:spTree>
    <p:extLst>
      <p:ext uri="{BB962C8B-B14F-4D97-AF65-F5344CB8AC3E}">
        <p14:creationId xmlns:p14="http://schemas.microsoft.com/office/powerpoint/2010/main" val="65772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8.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3.xml"/><Relationship Id="rId7" Type="http://schemas.openxmlformats.org/officeDocument/2006/relationships/slideLayout" Target="../slideLayouts/slideLayout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chart" Target="../charts/chart3.xml"/><Relationship Id="rId5" Type="http://schemas.openxmlformats.org/officeDocument/2006/relationships/tags" Target="../tags/tag55.xml"/><Relationship Id="rId10" Type="http://schemas.openxmlformats.org/officeDocument/2006/relationships/chart" Target="../charts/chart2.xml"/><Relationship Id="rId4" Type="http://schemas.openxmlformats.org/officeDocument/2006/relationships/tags" Target="../tags/tag54.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9.xml"/><Relationship Id="rId7" Type="http://schemas.openxmlformats.org/officeDocument/2006/relationships/image" Target="../media/image4.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3.xml"/><Relationship Id="rId5" Type="http://schemas.openxmlformats.org/officeDocument/2006/relationships/tags" Target="../tags/tag61.xml"/><Relationship Id="rId4" Type="http://schemas.openxmlformats.org/officeDocument/2006/relationships/tags" Target="../tags/tag60.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4.xml"/><Relationship Id="rId7"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0.xml"/><Relationship Id="rId7" Type="http://schemas.openxmlformats.org/officeDocument/2006/relationships/image" Target="../media/image4.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3.xml"/><Relationship Id="rId5" Type="http://schemas.openxmlformats.org/officeDocument/2006/relationships/tags" Target="../tags/tag72.xml"/><Relationship Id="rId4" Type="http://schemas.openxmlformats.org/officeDocument/2006/relationships/tags" Target="../tags/tag71.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5.xml"/><Relationship Id="rId7"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1.xml"/><Relationship Id="rId7" Type="http://schemas.openxmlformats.org/officeDocument/2006/relationships/slideLayout" Target="../slideLayouts/slideLayout8.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9.png"/><Relationship Id="rId4" Type="http://schemas.openxmlformats.org/officeDocument/2006/relationships/tags" Target="../tags/tag82.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7.xml"/><Relationship Id="rId7"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Layout" Target="../slideLayouts/slideLayout8.xml"/><Relationship Id="rId5" Type="http://schemas.openxmlformats.org/officeDocument/2006/relationships/tags" Target="../tags/tag89.xml"/><Relationship Id="rId4" Type="http://schemas.openxmlformats.org/officeDocument/2006/relationships/tags" Target="../tags/tag88.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92.xml"/><Relationship Id="rId7" Type="http://schemas.openxmlformats.org/officeDocument/2006/relationships/image" Target="../media/image4.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Layout" Target="../slideLayouts/slideLayout8.xml"/><Relationship Id="rId5" Type="http://schemas.openxmlformats.org/officeDocument/2006/relationships/tags" Target="../tags/tag94.xml"/><Relationship Id="rId4" Type="http://schemas.openxmlformats.org/officeDocument/2006/relationships/tags" Target="../tags/tag93.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97.xml"/><Relationship Id="rId7" Type="http://schemas.openxmlformats.org/officeDocument/2006/relationships/image" Target="../media/image4.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8.xml"/><Relationship Id="rId5" Type="http://schemas.openxmlformats.org/officeDocument/2006/relationships/tags" Target="../tags/tag99.xml"/><Relationship Id="rId4" Type="http://schemas.openxmlformats.org/officeDocument/2006/relationships/tags" Target="../tags/tag98.xml"/></Relationships>
</file>

<file path=ppt/slides/_rels/slide19.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10.jpg"/><Relationship Id="rId18" Type="http://schemas.openxmlformats.org/officeDocument/2006/relationships/image" Target="../media/image5.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slideLayout" Target="../slideLayouts/slideLayout8.xml"/><Relationship Id="rId17" Type="http://schemas.openxmlformats.org/officeDocument/2006/relationships/image" Target="../media/image4.png"/><Relationship Id="rId2" Type="http://schemas.openxmlformats.org/officeDocument/2006/relationships/tags" Target="../tags/tag101.xml"/><Relationship Id="rId16" Type="http://schemas.openxmlformats.org/officeDocument/2006/relationships/image" Target="../media/image13.png"/><Relationship Id="rId20" Type="http://schemas.openxmlformats.org/officeDocument/2006/relationships/image" Target="../media/image15.jpe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5" Type="http://schemas.openxmlformats.org/officeDocument/2006/relationships/tags" Target="../tags/tag104.xml"/><Relationship Id="rId15" Type="http://schemas.openxmlformats.org/officeDocument/2006/relationships/image" Target="../media/image12.png"/><Relationship Id="rId10" Type="http://schemas.openxmlformats.org/officeDocument/2006/relationships/tags" Target="../tags/tag109.xml"/><Relationship Id="rId19" Type="http://schemas.openxmlformats.org/officeDocument/2006/relationships/image" Target="../media/image14.jpg"/><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5.png"/><Relationship Id="rId4" Type="http://schemas.openxmlformats.org/officeDocument/2006/relationships/tags" Target="../tags/tag8.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image" Target="../media/image5.png"/><Relationship Id="rId4" Type="http://schemas.openxmlformats.org/officeDocument/2006/relationships/tags" Target="../tags/tag14.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0.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3.xml"/><Relationship Id="rId5" Type="http://schemas.openxmlformats.org/officeDocument/2006/relationships/tags" Target="../tags/tag22.xml"/><Relationship Id="rId4" Type="http://schemas.openxmlformats.org/officeDocument/2006/relationships/tags" Target="../tags/tag21.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5.xml"/><Relationship Id="rId7" Type="http://schemas.openxmlformats.org/officeDocument/2006/relationships/image" Target="../media/image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tags" Target="../tags/tag30.xml"/><Relationship Id="rId7" Type="http://schemas.openxmlformats.org/officeDocument/2006/relationships/slideLayout" Target="../slideLayouts/slideLayout8.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10" Type="http://schemas.openxmlformats.org/officeDocument/2006/relationships/image" Target="../media/image5.png"/><Relationship Id="rId4" Type="http://schemas.openxmlformats.org/officeDocument/2006/relationships/tags" Target="../tags/tag3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tags" Target="../tags/tag36.xml"/><Relationship Id="rId7" Type="http://schemas.openxmlformats.org/officeDocument/2006/relationships/slideLayout" Target="../slideLayouts/slideLayout8.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10" Type="http://schemas.openxmlformats.org/officeDocument/2006/relationships/image" Target="../media/image5.png"/><Relationship Id="rId4" Type="http://schemas.openxmlformats.org/officeDocument/2006/relationships/tags" Target="../tags/tag3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42.xml"/><Relationship Id="rId7" Type="http://schemas.openxmlformats.org/officeDocument/2006/relationships/slideLayout" Target="../slideLayouts/slideLayout8.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10" Type="http://schemas.openxmlformats.org/officeDocument/2006/relationships/image" Target="../media/image5.png"/><Relationship Id="rId4" Type="http://schemas.openxmlformats.org/officeDocument/2006/relationships/tags" Target="../tags/tag43.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8.xml"/><Relationship Id="rId7" Type="http://schemas.openxmlformats.org/officeDocument/2006/relationships/image" Target="../media/image4.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3.xml"/><Relationship Id="rId5" Type="http://schemas.openxmlformats.org/officeDocument/2006/relationships/tags" Target="../tags/tag50.xml"/><Relationship Id="rId4"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C040"/>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du contenu 7" descr="Une image contenant texte, Police, logo, Graphique&#10;&#10;Description générée automatiquement">
            <a:extLst>
              <a:ext uri="{FF2B5EF4-FFF2-40B4-BE49-F238E27FC236}">
                <a16:creationId xmlns:a16="http://schemas.microsoft.com/office/drawing/2014/main" id="{6823A0CB-6FA8-83F0-35DD-BB88E25DC59A}"/>
              </a:ext>
            </a:extLst>
          </p:cNvPr>
          <p:cNvPicPr>
            <a:picLocks noGrp="1" noChangeAspect="1"/>
          </p:cNvPicPr>
          <p:nvPr>
            <p:ph idx="1"/>
            <p:custDataLst>
              <p:tags r:id="rId2"/>
            </p:custDataLst>
          </p:nvPr>
        </p:nvPicPr>
        <p:blipFill rotWithShape="1">
          <a:blip r:embed="rId7">
            <a:extLst>
              <a:ext uri="{28A0092B-C50C-407E-A947-70E740481C1C}">
                <a14:useLocalDpi xmlns:a14="http://schemas.microsoft.com/office/drawing/2010/main" val="0"/>
              </a:ext>
            </a:extLst>
          </a:blip>
          <a:srcRect b="1130"/>
          <a:stretch/>
        </p:blipFill>
        <p:spPr>
          <a:xfrm>
            <a:off x="5252561" y="0"/>
            <a:ext cx="6936390" cy="6857990"/>
          </a:xfrm>
          <a:prstGeom prst="rect">
            <a:avLst/>
          </a:prstGeom>
        </p:spPr>
      </p:pic>
      <p:sp>
        <p:nvSpPr>
          <p:cNvPr id="6" name="Espace réservé du texte 5">
            <a:extLst>
              <a:ext uri="{FF2B5EF4-FFF2-40B4-BE49-F238E27FC236}">
                <a16:creationId xmlns:a16="http://schemas.microsoft.com/office/drawing/2014/main" id="{810035FD-929C-22C2-6EF9-05FC5B66F0AE}"/>
              </a:ext>
            </a:extLst>
          </p:cNvPr>
          <p:cNvSpPr>
            <a:spLocks noGrp="1"/>
          </p:cNvSpPr>
          <p:nvPr>
            <p:ph type="body" sz="half" idx="2"/>
            <p:custDataLst>
              <p:tags r:id="rId3"/>
            </p:custDataLst>
          </p:nvPr>
        </p:nvSpPr>
        <p:spPr>
          <a:xfrm>
            <a:off x="524635" y="3848100"/>
            <a:ext cx="3822189" cy="2406846"/>
          </a:xfrm>
        </p:spPr>
        <p:txBody>
          <a:bodyPr vert="horz" lIns="91440" tIns="45720" rIns="91440" bIns="45720" rtlCol="0">
            <a:normAutofit/>
          </a:bodyPr>
          <a:lstStyle/>
          <a:p>
            <a:r>
              <a:rPr lang="en-US" sz="6000" b="1" dirty="0">
                <a:solidFill>
                  <a:srgbClr val="175470"/>
                </a:solidFill>
                <a:latin typeface="Levenim MT" panose="02010502060101010101" pitchFamily="2" charset="-79"/>
                <a:cs typeface="Levenim MT" panose="02010502060101010101" pitchFamily="2" charset="-79"/>
              </a:rPr>
              <a:t>BUDGET</a:t>
            </a:r>
          </a:p>
          <a:p>
            <a:r>
              <a:rPr lang="en-US" sz="4000" b="1" dirty="0">
                <a:solidFill>
                  <a:srgbClr val="175470"/>
                </a:solidFill>
                <a:latin typeface="Levenim MT" panose="02010502060101010101" pitchFamily="2" charset="-79"/>
                <a:cs typeface="Levenim MT" panose="02010502060101010101" pitchFamily="2" charset="-79"/>
              </a:rPr>
              <a:t>2024</a:t>
            </a:r>
          </a:p>
        </p:txBody>
      </p:sp>
      <p:pic>
        <p:nvPicPr>
          <p:cNvPr id="16" name="Image 15" descr="Une image contenant logo, symbole, Emblème, Graphique&#10;&#10;Description générée automatiquement">
            <a:extLst>
              <a:ext uri="{FF2B5EF4-FFF2-40B4-BE49-F238E27FC236}">
                <a16:creationId xmlns:a16="http://schemas.microsoft.com/office/drawing/2014/main" id="{FAB0B7CC-F294-8029-3D7B-1E884B252127}"/>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91788" y="-120073"/>
            <a:ext cx="3607593" cy="3848100"/>
          </a:xfrm>
          <a:prstGeom prst="rect">
            <a:avLst/>
          </a:prstGeom>
        </p:spPr>
      </p:pic>
    </p:spTree>
    <p:extLst>
      <p:ext uri="{BB962C8B-B14F-4D97-AF65-F5344CB8AC3E}">
        <p14:creationId xmlns:p14="http://schemas.microsoft.com/office/powerpoint/2010/main" val="3424518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8"/>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8"/>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7" name="ZoneTexte 6">
            <a:extLst>
              <a:ext uri="{FF2B5EF4-FFF2-40B4-BE49-F238E27FC236}">
                <a16:creationId xmlns:a16="http://schemas.microsoft.com/office/drawing/2014/main" id="{751B64EB-06FC-4D39-51BA-E3E40CBB9963}"/>
              </a:ext>
            </a:extLst>
          </p:cNvPr>
          <p:cNvSpPr txBox="1"/>
          <p:nvPr>
            <p:custDataLst>
              <p:tags r:id="rId4"/>
            </p:custDataLst>
          </p:nvPr>
        </p:nvSpPr>
        <p:spPr>
          <a:xfrm>
            <a:off x="269507" y="336884"/>
            <a:ext cx="5503430"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RÉPARTITION DES DÉPENSES</a:t>
            </a:r>
          </a:p>
        </p:txBody>
      </p:sp>
      <p:graphicFrame>
        <p:nvGraphicFramePr>
          <p:cNvPr id="8" name="Graphique 7">
            <a:extLst>
              <a:ext uri="{FF2B5EF4-FFF2-40B4-BE49-F238E27FC236}">
                <a16:creationId xmlns:a16="http://schemas.microsoft.com/office/drawing/2014/main" id="{BBEF8405-F9EF-466A-9BE9-2D034EC84E34}"/>
              </a:ext>
            </a:extLst>
          </p:cNvPr>
          <p:cNvGraphicFramePr>
            <a:graphicFrameLocks/>
          </p:cNvGraphicFramePr>
          <p:nvPr>
            <p:custDataLst>
              <p:tags r:id="rId5"/>
            </p:custDataLst>
          </p:nvPr>
        </p:nvGraphicFramePr>
        <p:xfrm>
          <a:off x="1511166" y="1107460"/>
          <a:ext cx="9259503" cy="482170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 name="Graphique 1">
            <a:extLst>
              <a:ext uri="{FF2B5EF4-FFF2-40B4-BE49-F238E27FC236}">
                <a16:creationId xmlns:a16="http://schemas.microsoft.com/office/drawing/2014/main" id="{8C0E8DBE-016C-48F6-9335-1B47EEA51E68}"/>
              </a:ext>
            </a:extLst>
          </p:cNvPr>
          <p:cNvGraphicFramePr>
            <a:graphicFrameLocks/>
          </p:cNvGraphicFramePr>
          <p:nvPr>
            <p:custDataLst>
              <p:tags r:id="rId6"/>
            </p:custDataLst>
            <p:extLst>
              <p:ext uri="{D42A27DB-BD31-4B8C-83A1-F6EECF244321}">
                <p14:modId xmlns:p14="http://schemas.microsoft.com/office/powerpoint/2010/main" val="720005128"/>
              </p:ext>
            </p:extLst>
          </p:nvPr>
        </p:nvGraphicFramePr>
        <p:xfrm>
          <a:off x="1930866" y="491845"/>
          <a:ext cx="7759701" cy="5209633"/>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17493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18" name="ZoneTexte 17">
            <a:extLst>
              <a:ext uri="{FF2B5EF4-FFF2-40B4-BE49-F238E27FC236}">
                <a16:creationId xmlns:a16="http://schemas.microsoft.com/office/drawing/2014/main" id="{7D117C23-7A01-9F41-002D-B502D0C95358}"/>
              </a:ext>
            </a:extLst>
          </p:cNvPr>
          <p:cNvSpPr txBox="1"/>
          <p:nvPr>
            <p:custDataLst>
              <p:tags r:id="rId4"/>
            </p:custDataLst>
          </p:nvPr>
        </p:nvSpPr>
        <p:spPr>
          <a:xfrm>
            <a:off x="269507" y="336884"/>
            <a:ext cx="3706464"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INCOMPRESSIBLES</a:t>
            </a:r>
          </a:p>
        </p:txBody>
      </p:sp>
      <p:graphicFrame>
        <p:nvGraphicFramePr>
          <p:cNvPr id="5" name="Tableau 4">
            <a:extLst>
              <a:ext uri="{FF2B5EF4-FFF2-40B4-BE49-F238E27FC236}">
                <a16:creationId xmlns:a16="http://schemas.microsoft.com/office/drawing/2014/main" id="{79B9D80D-89B5-F22B-0159-3B0B0E3F55CC}"/>
              </a:ext>
            </a:extLst>
          </p:cNvPr>
          <p:cNvGraphicFramePr>
            <a:graphicFrameLocks noGrp="1"/>
          </p:cNvGraphicFramePr>
          <p:nvPr>
            <p:custDataLst>
              <p:tags r:id="rId5"/>
            </p:custDataLst>
            <p:extLst>
              <p:ext uri="{D42A27DB-BD31-4B8C-83A1-F6EECF244321}">
                <p14:modId xmlns:p14="http://schemas.microsoft.com/office/powerpoint/2010/main" val="713690612"/>
              </p:ext>
            </p:extLst>
          </p:nvPr>
        </p:nvGraphicFramePr>
        <p:xfrm>
          <a:off x="2017986" y="1828800"/>
          <a:ext cx="7210589" cy="2567355"/>
        </p:xfrm>
        <a:graphic>
          <a:graphicData uri="http://schemas.openxmlformats.org/drawingml/2006/table">
            <a:tbl>
              <a:tblPr firstRow="1" firstCol="1" bandRow="1"/>
              <a:tblGrid>
                <a:gridCol w="2540444">
                  <a:extLst>
                    <a:ext uri="{9D8B030D-6E8A-4147-A177-3AD203B41FA5}">
                      <a16:colId xmlns:a16="http://schemas.microsoft.com/office/drawing/2014/main" val="3640092362"/>
                    </a:ext>
                  </a:extLst>
                </a:gridCol>
                <a:gridCol w="1623619">
                  <a:extLst>
                    <a:ext uri="{9D8B030D-6E8A-4147-A177-3AD203B41FA5}">
                      <a16:colId xmlns:a16="http://schemas.microsoft.com/office/drawing/2014/main" val="1566988648"/>
                    </a:ext>
                  </a:extLst>
                </a:gridCol>
                <a:gridCol w="1623619">
                  <a:extLst>
                    <a:ext uri="{9D8B030D-6E8A-4147-A177-3AD203B41FA5}">
                      <a16:colId xmlns:a16="http://schemas.microsoft.com/office/drawing/2014/main" val="93084088"/>
                    </a:ext>
                  </a:extLst>
                </a:gridCol>
                <a:gridCol w="1422907">
                  <a:extLst>
                    <a:ext uri="{9D8B030D-6E8A-4147-A177-3AD203B41FA5}">
                      <a16:colId xmlns:a16="http://schemas.microsoft.com/office/drawing/2014/main" val="762461070"/>
                    </a:ext>
                  </a:extLst>
                </a:gridCol>
              </a:tblGrid>
              <a:tr h="504497">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marL="0" algn="r" defTabSz="914400" rtl="0" eaLnBrk="1" latinLnBrk="0" hangingPunct="1">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Budget 2023</a:t>
                      </a:r>
                      <a:endParaRPr lang="fr-CA" sz="12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marL="0" algn="r" defTabSz="914400" rtl="0" eaLnBrk="1" latinLnBrk="0" hangingPunct="1">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Budget 2024</a:t>
                      </a:r>
                      <a:endParaRPr lang="fr-CA" sz="12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marL="0" algn="r" defTabSz="914400" rtl="0" eaLnBrk="1" latinLnBrk="0" hangingPunct="1">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Augmentation</a:t>
                      </a:r>
                      <a:endParaRPr lang="fr-CA" sz="12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3061388344"/>
                  </a:ext>
                </a:extLst>
              </a:tr>
              <a:tr h="4090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MRC de Portneuf</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152 774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186 126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22%</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3612101834"/>
                  </a:ext>
                </a:extLst>
              </a:tr>
              <a:tr h="4090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RRGMRP - La Régie Verte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234 373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276 881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18%</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226218965"/>
                  </a:ext>
                </a:extLst>
              </a:tr>
              <a:tr h="4090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FQM Assurances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75 474 $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86 842 $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15%</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166218067"/>
                  </a:ext>
                </a:extLst>
              </a:tr>
              <a:tr h="4090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Sûreté du Québec</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252 399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261 939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515516440"/>
                  </a:ext>
                </a:extLst>
              </a:tr>
              <a:tr h="426798">
                <a:tc>
                  <a:txBody>
                    <a:bodyPr/>
                    <a:lstStyle/>
                    <a:p>
                      <a:pPr>
                        <a:lnSpc>
                          <a:spcPct val="107000"/>
                        </a:lnSpc>
                        <a:spcAft>
                          <a:spcPts val="800"/>
                        </a:spcAft>
                      </a:pPr>
                      <a:r>
                        <a:rPr lang="fr-CA" sz="1200" b="1" kern="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715 020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811 788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14%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724623850"/>
                  </a:ext>
                </a:extLst>
              </a:tr>
            </a:tbl>
          </a:graphicData>
        </a:graphic>
      </p:graphicFrame>
    </p:spTree>
    <p:extLst>
      <p:ext uri="{BB962C8B-B14F-4D97-AF65-F5344CB8AC3E}">
        <p14:creationId xmlns:p14="http://schemas.microsoft.com/office/powerpoint/2010/main" val="104939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8"/>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8"/>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4"/>
            </p:custDataLst>
          </p:nvPr>
        </p:nvSpPr>
        <p:spPr>
          <a:xfrm>
            <a:off x="269507" y="336884"/>
            <a:ext cx="2367956"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VARIATION</a:t>
            </a:r>
          </a:p>
        </p:txBody>
      </p:sp>
      <p:graphicFrame>
        <p:nvGraphicFramePr>
          <p:cNvPr id="5" name="Tableau 4">
            <a:extLst>
              <a:ext uri="{FF2B5EF4-FFF2-40B4-BE49-F238E27FC236}">
                <a16:creationId xmlns:a16="http://schemas.microsoft.com/office/drawing/2014/main" id="{93178B31-3073-A96A-51C1-830DE4678B2D}"/>
              </a:ext>
            </a:extLst>
          </p:cNvPr>
          <p:cNvGraphicFramePr>
            <a:graphicFrameLocks noGrp="1"/>
          </p:cNvGraphicFramePr>
          <p:nvPr>
            <p:custDataLst>
              <p:tags r:id="rId5"/>
            </p:custDataLst>
            <p:extLst>
              <p:ext uri="{D42A27DB-BD31-4B8C-83A1-F6EECF244321}">
                <p14:modId xmlns:p14="http://schemas.microsoft.com/office/powerpoint/2010/main" val="1279319752"/>
              </p:ext>
            </p:extLst>
          </p:nvPr>
        </p:nvGraphicFramePr>
        <p:xfrm>
          <a:off x="1655379" y="1580469"/>
          <a:ext cx="8008883" cy="3003907"/>
        </p:xfrm>
        <a:graphic>
          <a:graphicData uri="http://schemas.openxmlformats.org/drawingml/2006/table">
            <a:tbl>
              <a:tblPr firstRow="1" firstCol="1" bandRow="1"/>
              <a:tblGrid>
                <a:gridCol w="3583356">
                  <a:extLst>
                    <a:ext uri="{9D8B030D-6E8A-4147-A177-3AD203B41FA5}">
                      <a16:colId xmlns:a16="http://schemas.microsoft.com/office/drawing/2014/main" val="996255153"/>
                    </a:ext>
                  </a:extLst>
                </a:gridCol>
                <a:gridCol w="1564290">
                  <a:extLst>
                    <a:ext uri="{9D8B030D-6E8A-4147-A177-3AD203B41FA5}">
                      <a16:colId xmlns:a16="http://schemas.microsoft.com/office/drawing/2014/main" val="3097588765"/>
                    </a:ext>
                  </a:extLst>
                </a:gridCol>
                <a:gridCol w="1716420">
                  <a:extLst>
                    <a:ext uri="{9D8B030D-6E8A-4147-A177-3AD203B41FA5}">
                      <a16:colId xmlns:a16="http://schemas.microsoft.com/office/drawing/2014/main" val="1869258213"/>
                    </a:ext>
                  </a:extLst>
                </a:gridCol>
                <a:gridCol w="1144817">
                  <a:extLst>
                    <a:ext uri="{9D8B030D-6E8A-4147-A177-3AD203B41FA5}">
                      <a16:colId xmlns:a16="http://schemas.microsoft.com/office/drawing/2014/main" val="2125376635"/>
                    </a:ext>
                  </a:extLst>
                </a:gridCol>
              </a:tblGrid>
              <a:tr h="330393">
                <a:tc>
                  <a:txBody>
                    <a:bodyPr/>
                    <a:lstStyle/>
                    <a:p>
                      <a:pPr>
                        <a:lnSpc>
                          <a:spcPct val="107000"/>
                        </a:lnSpc>
                      </a:pPr>
                      <a:endParaRPr lang="fr-CA" sz="1100" kern="100" dirty="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2023</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Variation</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480553337"/>
                  </a:ext>
                </a:extLst>
              </a:tr>
              <a:tr h="2479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Administration générale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1 005 619 $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926 334 $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-7.88%</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15806419"/>
                  </a:ext>
                </a:extLst>
              </a:tr>
              <a:tr h="2479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Sécurité publique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575 154 $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615 618 $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7.04%</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285718174"/>
                  </a:ext>
                </a:extLst>
              </a:tr>
              <a:tr h="2479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Transport, Voirie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1 351 881 $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1 444 596 $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6.86%</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276502056"/>
                  </a:ext>
                </a:extLst>
              </a:tr>
              <a:tr h="2479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Transport adapté et collectif (quote part MRC)</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8 830 $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9 655 $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9.34%</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586985548"/>
                  </a:ext>
                </a:extLst>
              </a:tr>
              <a:tr h="2479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Hygiène du milieu (aqueduc-égouts)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749 738 $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809 469 $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7.97%</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780994058"/>
                  </a:ext>
                </a:extLst>
              </a:tr>
              <a:tr h="247958">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Santé et Bien-Être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35 781 $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36 318 $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1.50%</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271540747"/>
                  </a:ext>
                </a:extLst>
              </a:tr>
              <a:tr h="246832">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Aménagement, urbanisme et développement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147 933 $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153 405 $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3.70%</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455644130"/>
                  </a:ext>
                </a:extLst>
              </a:tr>
              <a:tr h="2479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Loisirs, culture et vie communautaire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678 104 $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757 188 $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11.66%</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879791981"/>
                  </a:ext>
                </a:extLst>
              </a:tr>
              <a:tr h="247958">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Frais de financement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745 466 $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838 073 $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12.42%</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594912862"/>
                  </a:ext>
                </a:extLst>
              </a:tr>
              <a:tr h="443018">
                <a:tc>
                  <a:txBody>
                    <a:bodyPr/>
                    <a:lstStyle/>
                    <a:p>
                      <a:pP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des dépenses de fonctionnement</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5 298 506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5 590 656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5.51%</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1483219773"/>
                  </a:ext>
                </a:extLst>
              </a:tr>
            </a:tbl>
          </a:graphicData>
        </a:graphic>
      </p:graphicFrame>
      <p:sp>
        <p:nvSpPr>
          <p:cNvPr id="6" name="ZoneTexte 5">
            <a:extLst>
              <a:ext uri="{FF2B5EF4-FFF2-40B4-BE49-F238E27FC236}">
                <a16:creationId xmlns:a16="http://schemas.microsoft.com/office/drawing/2014/main" id="{0385350B-D259-EB95-C432-14F813AFF1F1}"/>
              </a:ext>
            </a:extLst>
          </p:cNvPr>
          <p:cNvSpPr txBox="1"/>
          <p:nvPr>
            <p:custDataLst>
              <p:tags r:id="rId6"/>
            </p:custDataLst>
          </p:nvPr>
        </p:nvSpPr>
        <p:spPr>
          <a:xfrm>
            <a:off x="1655379" y="4813300"/>
            <a:ext cx="4599336" cy="246221"/>
          </a:xfrm>
          <a:prstGeom prst="rect">
            <a:avLst/>
          </a:prstGeom>
          <a:noFill/>
        </p:spPr>
        <p:txBody>
          <a:bodyPr wrap="none" rtlCol="0">
            <a:spAutoFit/>
          </a:bodyPr>
          <a:lstStyle/>
          <a:p>
            <a:r>
              <a:rPr lang="fr-CA" sz="1000" dirty="0">
                <a:solidFill>
                  <a:srgbClr val="175470"/>
                </a:solidFill>
              </a:rPr>
              <a:t>* </a:t>
            </a:r>
            <a:r>
              <a:rPr lang="fr-CA" sz="1000" dirty="0">
                <a:solidFill>
                  <a:srgbClr val="175470"/>
                </a:solidFill>
                <a:latin typeface="Levenim MT" panose="02010502060101010101" pitchFamily="2" charset="-79"/>
                <a:cs typeface="Levenim MT" panose="02010502060101010101" pitchFamily="2" charset="-79"/>
              </a:rPr>
              <a:t>Voir les revenus dans - Revenus de fonctionnement : Services rendus</a:t>
            </a:r>
          </a:p>
        </p:txBody>
      </p:sp>
    </p:spTree>
    <p:extLst>
      <p:ext uri="{BB962C8B-B14F-4D97-AF65-F5344CB8AC3E}">
        <p14:creationId xmlns:p14="http://schemas.microsoft.com/office/powerpoint/2010/main" val="107852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4"/>
            </p:custDataLst>
          </p:nvPr>
        </p:nvSpPr>
        <p:spPr>
          <a:xfrm>
            <a:off x="269507" y="336884"/>
            <a:ext cx="3284874"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TAUX FONCIERS</a:t>
            </a:r>
          </a:p>
        </p:txBody>
      </p:sp>
      <p:graphicFrame>
        <p:nvGraphicFramePr>
          <p:cNvPr id="5" name="Tableau 4">
            <a:extLst>
              <a:ext uri="{FF2B5EF4-FFF2-40B4-BE49-F238E27FC236}">
                <a16:creationId xmlns:a16="http://schemas.microsoft.com/office/drawing/2014/main" id="{F95CB038-35FA-A926-16FD-DA8B5C7EDAF5}"/>
              </a:ext>
            </a:extLst>
          </p:cNvPr>
          <p:cNvGraphicFramePr>
            <a:graphicFrameLocks noGrp="1"/>
          </p:cNvGraphicFramePr>
          <p:nvPr>
            <p:custDataLst>
              <p:tags r:id="rId5"/>
            </p:custDataLst>
            <p:extLst>
              <p:ext uri="{D42A27DB-BD31-4B8C-83A1-F6EECF244321}">
                <p14:modId xmlns:p14="http://schemas.microsoft.com/office/powerpoint/2010/main" val="3696982866"/>
              </p:ext>
            </p:extLst>
          </p:nvPr>
        </p:nvGraphicFramePr>
        <p:xfrm>
          <a:off x="1712366" y="1855467"/>
          <a:ext cx="8324194" cy="2900715"/>
        </p:xfrm>
        <a:graphic>
          <a:graphicData uri="http://schemas.openxmlformats.org/drawingml/2006/table">
            <a:tbl>
              <a:tblPr firstRow="1" firstCol="1" bandRow="1"/>
              <a:tblGrid>
                <a:gridCol w="2931043">
                  <a:extLst>
                    <a:ext uri="{9D8B030D-6E8A-4147-A177-3AD203B41FA5}">
                      <a16:colId xmlns:a16="http://schemas.microsoft.com/office/drawing/2014/main" val="2023562913"/>
                    </a:ext>
                  </a:extLst>
                </a:gridCol>
                <a:gridCol w="1799646">
                  <a:extLst>
                    <a:ext uri="{9D8B030D-6E8A-4147-A177-3AD203B41FA5}">
                      <a16:colId xmlns:a16="http://schemas.microsoft.com/office/drawing/2014/main" val="163134062"/>
                    </a:ext>
                  </a:extLst>
                </a:gridCol>
                <a:gridCol w="1951823">
                  <a:extLst>
                    <a:ext uri="{9D8B030D-6E8A-4147-A177-3AD203B41FA5}">
                      <a16:colId xmlns:a16="http://schemas.microsoft.com/office/drawing/2014/main" val="2736822193"/>
                    </a:ext>
                  </a:extLst>
                </a:gridCol>
                <a:gridCol w="1641682">
                  <a:extLst>
                    <a:ext uri="{9D8B030D-6E8A-4147-A177-3AD203B41FA5}">
                      <a16:colId xmlns:a16="http://schemas.microsoft.com/office/drawing/2014/main" val="1613088809"/>
                    </a:ext>
                  </a:extLst>
                </a:gridCol>
              </a:tblGrid>
              <a:tr h="318232">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2023</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rPr>
                        <a:t>%</a:t>
                      </a:r>
                      <a:endParaRPr lang="fr-CA"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3320309362"/>
                  </a:ext>
                </a:extLst>
              </a:tr>
              <a:tr h="318232">
                <a:tc>
                  <a:txBody>
                    <a:bodyPr/>
                    <a:lstStyle/>
                    <a:p>
                      <a:pPr marL="0" algn="l"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résiduels (résidentiels)</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0.8666  $ </a:t>
                      </a: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0.9056  $ </a:t>
                      </a: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3974507693"/>
                  </a:ext>
                </a:extLst>
              </a:tr>
              <a:tr h="371766">
                <a:tc>
                  <a:txBody>
                    <a:bodyPr/>
                    <a:lstStyle/>
                    <a:p>
                      <a:pPr marL="0" algn="l"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terrain vague desservis</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1.7279  $ </a:t>
                      </a:r>
                    </a:p>
                  </a:txBody>
                  <a:tcPr marL="44450" marR="44450" marT="0" marB="0" anchor="ctr">
                    <a:lnL>
                      <a:noFill/>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1.8057  $ </a:t>
                      </a:r>
                    </a:p>
                  </a:txBody>
                  <a:tcPr marL="44450" marR="44450" marT="0" marB="0" anchor="ctr">
                    <a:lnL>
                      <a:noFill/>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198383684"/>
                  </a:ext>
                </a:extLst>
              </a:tr>
              <a:tr h="318232">
                <a:tc>
                  <a:txBody>
                    <a:bodyPr/>
                    <a:lstStyle/>
                    <a:p>
                      <a:pPr marL="0" algn="l"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6 logements et plus</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0.9753  $ </a:t>
                      </a:r>
                    </a:p>
                  </a:txBody>
                  <a:tcPr marL="44450" marR="44450" marT="0" marB="0" anchor="ctr">
                    <a:lnL>
                      <a:noFill/>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1.0192  $ </a:t>
                      </a:r>
                    </a:p>
                  </a:txBody>
                  <a:tcPr marL="44450" marR="44450" marT="0" marB="0" anchor="ctr">
                    <a:lnL>
                      <a:noFill/>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420976320"/>
                  </a:ext>
                </a:extLst>
              </a:tr>
              <a:tr h="318232">
                <a:tc>
                  <a:txBody>
                    <a:bodyPr/>
                    <a:lstStyle/>
                    <a:p>
                      <a:pPr marL="0" algn="l"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agricoles</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0.7579  $ </a:t>
                      </a:r>
                    </a:p>
                  </a:txBody>
                  <a:tcPr marL="44450" marR="44450" marT="0" marB="0" anchor="ctr">
                    <a:lnL>
                      <a:noFill/>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0.7920  $ </a:t>
                      </a:r>
                    </a:p>
                  </a:txBody>
                  <a:tcPr marL="44450" marR="44450" marT="0" marB="0" anchor="ctr">
                    <a:lnL>
                      <a:noFill/>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691604973"/>
                  </a:ext>
                </a:extLst>
              </a:tr>
              <a:tr h="318232">
                <a:tc>
                  <a:txBody>
                    <a:bodyPr/>
                    <a:lstStyle/>
                    <a:p>
                      <a:pPr marL="0" algn="l"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forestiers</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0.7579  $ </a:t>
                      </a:r>
                    </a:p>
                  </a:txBody>
                  <a:tcPr marL="44450" marR="44450" marT="0" marB="0" anchor="ctr">
                    <a:lnL>
                      <a:noFill/>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0.7920  $ </a:t>
                      </a:r>
                    </a:p>
                  </a:txBody>
                  <a:tcPr marL="44450" marR="44450" marT="0" marB="0" anchor="ctr">
                    <a:lnL>
                      <a:noFill/>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81943175"/>
                  </a:ext>
                </a:extLst>
              </a:tr>
              <a:tr h="318232">
                <a:tc>
                  <a:txBody>
                    <a:bodyPr/>
                    <a:lstStyle/>
                    <a:p>
                      <a:pPr marL="0" algn="l" defTabSz="914400" rtl="0" eaLnBrk="1" latinLnBrk="0" hangingPunct="1">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non résidentiels</a:t>
                      </a:r>
                      <a:endParaRPr lang="fr-CA" sz="1200" kern="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2.2765  $ </a:t>
                      </a:r>
                    </a:p>
                  </a:txBody>
                  <a:tcPr marL="44450" marR="44450" marT="0" marB="0" anchor="ctr">
                    <a:lnL>
                      <a:noFill/>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2.3789  $ </a:t>
                      </a:r>
                    </a:p>
                  </a:txBody>
                  <a:tcPr marL="44450" marR="44450" marT="0" marB="0" anchor="ctr">
                    <a:lnL>
                      <a:noFill/>
                    </a:lnL>
                    <a:lnR>
                      <a:noFill/>
                    </a:lnR>
                    <a:lnT>
                      <a:noFill/>
                    </a:lnT>
                    <a:lnB>
                      <a:noFill/>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949523696"/>
                  </a:ext>
                </a:extLst>
              </a:tr>
              <a:tr h="301325">
                <a:tc>
                  <a:txBody>
                    <a:bodyPr/>
                    <a:lstStyle/>
                    <a:p>
                      <a:pPr marL="0" algn="l"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hébergement touristique</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1.5161  $ </a:t>
                      </a:r>
                    </a:p>
                  </a:txBody>
                  <a:tcPr marL="44450" marR="44450" marT="0" marB="0" anchor="ctr">
                    <a:lnL>
                      <a:noFill/>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1.5843  $ </a:t>
                      </a:r>
                    </a:p>
                  </a:txBody>
                  <a:tcPr marL="44450" marR="44450" marT="0" marB="0" anchor="ctr">
                    <a:lnL>
                      <a:noFill/>
                    </a:lnL>
                    <a:lnR>
                      <a:noFill/>
                    </a:lnR>
                    <a:lnT>
                      <a:noFill/>
                    </a:lnT>
                    <a:lnB>
                      <a:noFill/>
                    </a:lnB>
                    <a:solidFill>
                      <a:srgbClr val="D8C040"/>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836217709"/>
                  </a:ext>
                </a:extLst>
              </a:tr>
              <a:tr h="318232">
                <a:tc>
                  <a:txBody>
                    <a:bodyPr/>
                    <a:lstStyle/>
                    <a:p>
                      <a:pPr marL="0" algn="l"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Taux industriels</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marL="0" algn="r" defTabSz="914400" rtl="0" eaLnBrk="1" latinLnBrk="0" hangingPunct="1">
                        <a:lnSpc>
                          <a:spcPct val="107000"/>
                        </a:lnSpc>
                        <a:spcAft>
                          <a:spcPts val="800"/>
                        </a:spcAft>
                      </a:pPr>
                      <a:r>
                        <a:rPr lang="fr-CA" sz="1200" kern="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2.9102  $ </a:t>
                      </a: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t>           3.0412  $ </a:t>
                      </a: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marL="0" algn="r" defTabSz="914400" rtl="0" eaLnBrk="1" latinLnBrk="0" hangingPunct="1">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4.50%</a:t>
                      </a:r>
                      <a:endParaRPr lang="fr-CA" sz="1200" kern="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DFDE3"/>
                    </a:solidFill>
                  </a:tcPr>
                </a:tc>
                <a:extLst>
                  <a:ext uri="{0D108BD9-81ED-4DB2-BD59-A6C34878D82A}">
                    <a16:rowId xmlns:a16="http://schemas.microsoft.com/office/drawing/2014/main" val="3009781355"/>
                  </a:ext>
                </a:extLst>
              </a:tr>
            </a:tbl>
          </a:graphicData>
        </a:graphic>
      </p:graphicFrame>
    </p:spTree>
    <p:extLst>
      <p:ext uri="{BB962C8B-B14F-4D97-AF65-F5344CB8AC3E}">
        <p14:creationId xmlns:p14="http://schemas.microsoft.com/office/powerpoint/2010/main" val="3267856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8"/>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8"/>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4"/>
            </p:custDataLst>
          </p:nvPr>
        </p:nvSpPr>
        <p:spPr>
          <a:xfrm>
            <a:off x="269507" y="336884"/>
            <a:ext cx="6923690" cy="584775"/>
          </a:xfrm>
          <a:prstGeom prst="rect">
            <a:avLst/>
          </a:prstGeom>
          <a:noFill/>
        </p:spPr>
        <p:txBody>
          <a:bodyPr wrap="none" rtlCol="0">
            <a:spAutoFit/>
          </a:bodyPr>
          <a:lstStyle/>
          <a:p>
            <a:r>
              <a:rPr lang="fr-CA" sz="3200" b="1" cap="all" dirty="0">
                <a:solidFill>
                  <a:srgbClr val="D8C040"/>
                </a:solidFill>
                <a:latin typeface="Levenim MT" panose="02010502060101010101" pitchFamily="2" charset="-79"/>
                <a:cs typeface="Levenim MT" panose="02010502060101010101" pitchFamily="2" charset="-79"/>
              </a:rPr>
              <a:t>TARIFS SUR services municipaux</a:t>
            </a:r>
          </a:p>
        </p:txBody>
      </p:sp>
      <p:graphicFrame>
        <p:nvGraphicFramePr>
          <p:cNvPr id="4" name="Tableau 3">
            <a:extLst>
              <a:ext uri="{FF2B5EF4-FFF2-40B4-BE49-F238E27FC236}">
                <a16:creationId xmlns:a16="http://schemas.microsoft.com/office/drawing/2014/main" id="{AC722C33-AD60-B281-7D5D-3CE30FAA148F}"/>
              </a:ext>
            </a:extLst>
          </p:cNvPr>
          <p:cNvGraphicFramePr>
            <a:graphicFrameLocks noGrp="1"/>
          </p:cNvGraphicFramePr>
          <p:nvPr>
            <p:custDataLst>
              <p:tags r:id="rId5"/>
            </p:custDataLst>
            <p:extLst>
              <p:ext uri="{D42A27DB-BD31-4B8C-83A1-F6EECF244321}">
                <p14:modId xmlns:p14="http://schemas.microsoft.com/office/powerpoint/2010/main" val="182863244"/>
              </p:ext>
            </p:extLst>
          </p:nvPr>
        </p:nvGraphicFramePr>
        <p:xfrm>
          <a:off x="1635852" y="1839912"/>
          <a:ext cx="8231117" cy="3117626"/>
        </p:xfrm>
        <a:graphic>
          <a:graphicData uri="http://schemas.openxmlformats.org/drawingml/2006/table">
            <a:tbl>
              <a:tblPr firstRow="1" firstCol="1" bandRow="1"/>
              <a:tblGrid>
                <a:gridCol w="3295266">
                  <a:extLst>
                    <a:ext uri="{9D8B030D-6E8A-4147-A177-3AD203B41FA5}">
                      <a16:colId xmlns:a16="http://schemas.microsoft.com/office/drawing/2014/main" val="4137368187"/>
                    </a:ext>
                  </a:extLst>
                </a:gridCol>
                <a:gridCol w="1645560">
                  <a:extLst>
                    <a:ext uri="{9D8B030D-6E8A-4147-A177-3AD203B41FA5}">
                      <a16:colId xmlns:a16="http://schemas.microsoft.com/office/drawing/2014/main" val="1169427755"/>
                    </a:ext>
                  </a:extLst>
                </a:gridCol>
                <a:gridCol w="1644731">
                  <a:extLst>
                    <a:ext uri="{9D8B030D-6E8A-4147-A177-3AD203B41FA5}">
                      <a16:colId xmlns:a16="http://schemas.microsoft.com/office/drawing/2014/main" val="1752399525"/>
                    </a:ext>
                  </a:extLst>
                </a:gridCol>
                <a:gridCol w="1645560">
                  <a:extLst>
                    <a:ext uri="{9D8B030D-6E8A-4147-A177-3AD203B41FA5}">
                      <a16:colId xmlns:a16="http://schemas.microsoft.com/office/drawing/2014/main" val="2501082486"/>
                    </a:ext>
                  </a:extLst>
                </a:gridCol>
              </a:tblGrid>
              <a:tr h="292574">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2023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2024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a:t>
                      </a:r>
                      <a:endParaRPr lang="fr-CA" sz="12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2383290496"/>
                  </a:ext>
                </a:extLst>
              </a:tr>
              <a:tr h="23488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Aqueduc</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220 $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223 $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1.36%</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2591294181"/>
                  </a:ext>
                </a:extLst>
              </a:tr>
              <a:tr h="23488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Égout</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194 $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196 $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1.03%</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263311440"/>
                  </a:ext>
                </a:extLst>
              </a:tr>
              <a:tr h="23488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Ordure (RRGMRP)</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164 $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194 $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18.29%</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32579284"/>
                  </a:ext>
                </a:extLst>
              </a:tr>
              <a:tr h="234880">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Éclairage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487389296"/>
                  </a:ext>
                </a:extLst>
              </a:tr>
              <a:tr h="23488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Aqueduc Saint-Jean</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111 $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110 $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-0.90%</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120699731"/>
                  </a:ext>
                </a:extLst>
              </a:tr>
              <a:tr h="234880">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Aqueduc chemin de la Station</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564 $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723 $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28.19%*</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4180243214"/>
                  </a:ext>
                </a:extLst>
              </a:tr>
              <a:tr h="197799">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Égout Sainte-Anne - Dette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512 $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907452363"/>
                  </a:ext>
                </a:extLst>
              </a:tr>
              <a:tr h="259400">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Vidange fosse septique annuelle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87 $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16.78%</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263665106"/>
                  </a:ext>
                </a:extLst>
              </a:tr>
              <a:tr h="253933">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Vidange fosse septique (saisonnier)</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37 $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43 $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16.78%</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413725190"/>
                  </a:ext>
                </a:extLst>
              </a:tr>
              <a:tr h="234880">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Vidange fosse de rétention</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130 $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152 $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16.48%</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233033808"/>
                  </a:ext>
                </a:extLst>
              </a:tr>
              <a:tr h="234880">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Vidange puisard</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121 $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141 $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16.53%</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355717829"/>
                  </a:ext>
                </a:extLst>
              </a:tr>
              <a:tr h="23488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Entretien </a:t>
                      </a:r>
                      <a:r>
                        <a:rPr lang="fr-CA" sz="1200" kern="0" dirty="0" err="1">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Bionest</a:t>
                      </a: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traitement UV</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291 $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302 $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3.80%</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DFDE3"/>
                    </a:solidFill>
                  </a:tcPr>
                </a:tc>
                <a:extLst>
                  <a:ext uri="{0D108BD9-81ED-4DB2-BD59-A6C34878D82A}">
                    <a16:rowId xmlns:a16="http://schemas.microsoft.com/office/drawing/2014/main" val="2404855907"/>
                  </a:ext>
                </a:extLst>
              </a:tr>
            </a:tbl>
          </a:graphicData>
        </a:graphic>
      </p:graphicFrame>
      <p:sp>
        <p:nvSpPr>
          <p:cNvPr id="8" name="ZoneTexte 7">
            <a:extLst>
              <a:ext uri="{FF2B5EF4-FFF2-40B4-BE49-F238E27FC236}">
                <a16:creationId xmlns:a16="http://schemas.microsoft.com/office/drawing/2014/main" id="{19903F4C-7275-D0EA-30D9-E49E2C37257B}"/>
              </a:ext>
            </a:extLst>
          </p:cNvPr>
          <p:cNvSpPr txBox="1"/>
          <p:nvPr>
            <p:custDataLst>
              <p:tags r:id="rId6"/>
            </p:custDataLst>
          </p:nvPr>
        </p:nvSpPr>
        <p:spPr>
          <a:xfrm>
            <a:off x="9286655" y="3063194"/>
            <a:ext cx="3165914" cy="698653"/>
          </a:xfrm>
          <a:prstGeom prst="rect">
            <a:avLst/>
          </a:prstGeom>
          <a:noFill/>
        </p:spPr>
        <p:txBody>
          <a:bodyPr wrap="square" rtlCol="0">
            <a:spAutoFit/>
          </a:bodyPr>
          <a:lstStyle/>
          <a:p>
            <a:pPr marL="457200">
              <a:lnSpc>
                <a:spcPct val="107000"/>
              </a:lnSpc>
            </a:pPr>
            <a:r>
              <a:rPr lang="fr-CA" sz="1000" i="1" kern="100" dirty="0">
                <a:solidFill>
                  <a:srgbClr val="175470"/>
                </a:solidFill>
                <a:effectLst/>
                <a:latin typeface="Levenim MT" panose="02010502060101010101" pitchFamily="2" charset="-79"/>
                <a:ea typeface="Calibri" panose="020F0502020204030204" pitchFamily="34" charset="0"/>
                <a:cs typeface="Times New Roman" panose="02020603050405020304" pitchFamily="18" charset="0"/>
              </a:rPr>
              <a:t>*Renouvellement du financement </a:t>
            </a:r>
          </a:p>
          <a:p>
            <a:pPr marL="457200">
              <a:lnSpc>
                <a:spcPct val="107000"/>
              </a:lnSpc>
            </a:pPr>
            <a:r>
              <a:rPr lang="fr-CA" sz="1000" i="1" kern="100" dirty="0">
                <a:solidFill>
                  <a:srgbClr val="175470"/>
                </a:solidFill>
                <a:effectLst/>
                <a:latin typeface="Levenim MT" panose="02010502060101010101" pitchFamily="2" charset="-79"/>
                <a:ea typeface="Calibri" panose="020F0502020204030204" pitchFamily="34" charset="0"/>
                <a:cs typeface="Times New Roman" panose="02020603050405020304" pitchFamily="18" charset="0"/>
              </a:rPr>
              <a:t>** Financement terminé</a:t>
            </a:r>
            <a:endParaRPr lang="fr-CA" sz="1000" kern="100" dirty="0">
              <a:solidFill>
                <a:srgbClr val="17547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Tree>
    <p:extLst>
      <p:ext uri="{BB962C8B-B14F-4D97-AF65-F5344CB8AC3E}">
        <p14:creationId xmlns:p14="http://schemas.microsoft.com/office/powerpoint/2010/main" val="358520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8"/>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8"/>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4"/>
            </p:custDataLst>
          </p:nvPr>
        </p:nvSpPr>
        <p:spPr>
          <a:xfrm>
            <a:off x="269507" y="336884"/>
            <a:ext cx="8853706"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PROGRAMME TRIENNAL D’IMMOBILISATIONS</a:t>
            </a:r>
          </a:p>
        </p:txBody>
      </p:sp>
      <p:sp>
        <p:nvSpPr>
          <p:cNvPr id="5" name="Espace réservé du texte 4">
            <a:extLst>
              <a:ext uri="{FF2B5EF4-FFF2-40B4-BE49-F238E27FC236}">
                <a16:creationId xmlns:a16="http://schemas.microsoft.com/office/drawing/2014/main" id="{CDCE8F69-AB18-28D4-D6E9-32A7BBB5C588}"/>
              </a:ext>
            </a:extLst>
          </p:cNvPr>
          <p:cNvSpPr>
            <a:spLocks noGrp="1"/>
          </p:cNvSpPr>
          <p:nvPr>
            <p:ph type="body" sz="half" idx="2"/>
            <p:custDataLst>
              <p:tags r:id="rId5"/>
            </p:custDataLst>
          </p:nvPr>
        </p:nvSpPr>
        <p:spPr>
          <a:xfrm>
            <a:off x="269508" y="1369037"/>
            <a:ext cx="5061028" cy="4119926"/>
          </a:xfrm>
        </p:spPr>
        <p:txBody>
          <a:bodyPr>
            <a:normAutofit/>
          </a:bodyPr>
          <a:lstStyle/>
          <a:p>
            <a:pPr algn="just">
              <a:lnSpc>
                <a:spcPct val="150000"/>
              </a:lnSpc>
            </a:pPr>
            <a:r>
              <a:rPr lang="fr-CA" sz="1200" b="1" kern="100" dirty="0">
                <a:solidFill>
                  <a:srgbClr val="175470"/>
                </a:solidFill>
                <a:latin typeface="Levenim MT" panose="02010502060101010101" pitchFamily="2" charset="-79"/>
                <a:cs typeface="Times New Roman" panose="02020603050405020304" pitchFamily="18" charset="0"/>
              </a:rPr>
              <a:t>Le programme triennal des immobilisations (PTI) est un outil de planification des projets d’investissement que la Ville de Saint-Basile souhaite réaliser pour les trois (3) prochaines années.</a:t>
            </a:r>
          </a:p>
          <a:p>
            <a:pPr algn="just">
              <a:lnSpc>
                <a:spcPct val="150000"/>
              </a:lnSpc>
            </a:pPr>
            <a:r>
              <a:rPr lang="fr-CA" sz="1200" b="1" kern="100" dirty="0">
                <a:solidFill>
                  <a:srgbClr val="175470"/>
                </a:solidFill>
                <a:latin typeface="Levenim MT" panose="02010502060101010101" pitchFamily="2" charset="-79"/>
                <a:cs typeface="Times New Roman" panose="02020603050405020304" pitchFamily="18" charset="0"/>
              </a:rPr>
              <a:t>Le PTI permet d’assurer la pérennité de nos équipements et infrastructures tout en maximisant les opportunités de financement par des tiers (subventions et partenariats).</a:t>
            </a:r>
          </a:p>
          <a:p>
            <a:pPr algn="just">
              <a:lnSpc>
                <a:spcPct val="150000"/>
              </a:lnSpc>
            </a:pPr>
            <a:r>
              <a:rPr lang="fr-CA" sz="1200" b="1" kern="100" dirty="0">
                <a:solidFill>
                  <a:srgbClr val="175470"/>
                </a:solidFill>
                <a:latin typeface="Levenim MT" panose="02010502060101010101" pitchFamily="2" charset="-79"/>
                <a:cs typeface="Times New Roman" panose="02020603050405020304" pitchFamily="18" charset="0"/>
              </a:rPr>
              <a:t>En cours d’année, les projets sont présentés au conseil municipal pour permettre une analyse détaillée tant pour la réalisation que pour le financement. Vous trouverez la liste des projets sélectionnés ci-dessous, les investissements marqués d’une étoile (*) sont conditionnels à l’obtention de subventions. Il est ainsi possible que certains projets puissent être ajoutés, retardés ou éliminés en cours d’année selon les priorités.</a:t>
            </a:r>
          </a:p>
          <a:p>
            <a:endParaRPr lang="fr-CA" sz="1500" kern="100" dirty="0">
              <a:solidFill>
                <a:srgbClr val="175470"/>
              </a:solidFill>
              <a:latin typeface="Levenim MT" panose="02010502060101010101" pitchFamily="2" charset="-79"/>
              <a:cs typeface="Times New Roman" panose="02020603050405020304" pitchFamily="18" charset="0"/>
            </a:endParaRPr>
          </a:p>
        </p:txBody>
      </p:sp>
      <p:pic>
        <p:nvPicPr>
          <p:cNvPr id="16" name="Espace réservé du contenu 15">
            <a:extLst>
              <a:ext uri="{FF2B5EF4-FFF2-40B4-BE49-F238E27FC236}">
                <a16:creationId xmlns:a16="http://schemas.microsoft.com/office/drawing/2014/main" id="{378858F7-627C-0F8D-28DB-474325B449F8}"/>
              </a:ext>
            </a:extLst>
          </p:cNvPr>
          <p:cNvPicPr>
            <a:picLocks noGrp="1" noChangeAspect="1"/>
          </p:cNvPicPr>
          <p:nvPr>
            <p:ph idx="1"/>
            <p:custDataLst>
              <p:tags r:id="rId6"/>
            </p:custDataLst>
          </p:nvPr>
        </p:nvPicPr>
        <p:blipFill>
          <a:blip r:embed="rId10"/>
          <a:stretch>
            <a:fillRect/>
          </a:stretch>
        </p:blipFill>
        <p:spPr>
          <a:xfrm>
            <a:off x="5511038" y="1183034"/>
            <a:ext cx="6690487" cy="4431381"/>
          </a:xfrm>
          <a:prstGeom prst="rect">
            <a:avLst/>
          </a:prstGeom>
        </p:spPr>
      </p:pic>
    </p:spTree>
    <p:extLst>
      <p:ext uri="{BB962C8B-B14F-4D97-AF65-F5344CB8AC3E}">
        <p14:creationId xmlns:p14="http://schemas.microsoft.com/office/powerpoint/2010/main" val="1439386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4"/>
            </p:custDataLst>
          </p:nvPr>
        </p:nvSpPr>
        <p:spPr>
          <a:xfrm>
            <a:off x="269507" y="336884"/>
            <a:ext cx="8853706"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PROGRAMME TRIENNAL D’IMMOBILISATIONS</a:t>
            </a:r>
          </a:p>
        </p:txBody>
      </p:sp>
      <p:graphicFrame>
        <p:nvGraphicFramePr>
          <p:cNvPr id="8" name="Tableau 7">
            <a:extLst>
              <a:ext uri="{FF2B5EF4-FFF2-40B4-BE49-F238E27FC236}">
                <a16:creationId xmlns:a16="http://schemas.microsoft.com/office/drawing/2014/main" id="{308AA1E4-AAF9-A804-B898-EC26D2D9CC43}"/>
              </a:ext>
            </a:extLst>
          </p:cNvPr>
          <p:cNvGraphicFramePr>
            <a:graphicFrameLocks noGrp="1"/>
          </p:cNvGraphicFramePr>
          <p:nvPr>
            <p:custDataLst>
              <p:tags r:id="rId5"/>
            </p:custDataLst>
            <p:extLst>
              <p:ext uri="{D42A27DB-BD31-4B8C-83A1-F6EECF244321}">
                <p14:modId xmlns:p14="http://schemas.microsoft.com/office/powerpoint/2010/main" val="463421976"/>
              </p:ext>
            </p:extLst>
          </p:nvPr>
        </p:nvGraphicFramePr>
        <p:xfrm>
          <a:off x="1442906" y="1241038"/>
          <a:ext cx="9037806" cy="4315374"/>
        </p:xfrm>
        <a:graphic>
          <a:graphicData uri="http://schemas.openxmlformats.org/drawingml/2006/table">
            <a:tbl>
              <a:tblPr firstRow="1" firstCol="1" bandRow="1"/>
              <a:tblGrid>
                <a:gridCol w="4206994">
                  <a:extLst>
                    <a:ext uri="{9D8B030D-6E8A-4147-A177-3AD203B41FA5}">
                      <a16:colId xmlns:a16="http://schemas.microsoft.com/office/drawing/2014/main" val="1545575363"/>
                    </a:ext>
                  </a:extLst>
                </a:gridCol>
                <a:gridCol w="1252690">
                  <a:extLst>
                    <a:ext uri="{9D8B030D-6E8A-4147-A177-3AD203B41FA5}">
                      <a16:colId xmlns:a16="http://schemas.microsoft.com/office/drawing/2014/main" val="1616523133"/>
                    </a:ext>
                  </a:extLst>
                </a:gridCol>
                <a:gridCol w="1163664">
                  <a:extLst>
                    <a:ext uri="{9D8B030D-6E8A-4147-A177-3AD203B41FA5}">
                      <a16:colId xmlns:a16="http://schemas.microsoft.com/office/drawing/2014/main" val="1177394173"/>
                    </a:ext>
                  </a:extLst>
                </a:gridCol>
                <a:gridCol w="984346">
                  <a:extLst>
                    <a:ext uri="{9D8B030D-6E8A-4147-A177-3AD203B41FA5}">
                      <a16:colId xmlns:a16="http://schemas.microsoft.com/office/drawing/2014/main" val="2044387222"/>
                    </a:ext>
                  </a:extLst>
                </a:gridCol>
                <a:gridCol w="1430112">
                  <a:extLst>
                    <a:ext uri="{9D8B030D-6E8A-4147-A177-3AD203B41FA5}">
                      <a16:colId xmlns:a16="http://schemas.microsoft.com/office/drawing/2014/main" val="2267312313"/>
                    </a:ext>
                  </a:extLst>
                </a:gridCol>
              </a:tblGrid>
              <a:tr h="203508">
                <a:tc>
                  <a:txBody>
                    <a:bodyPr/>
                    <a:lstStyle/>
                    <a:p>
                      <a:pPr algn="ctr">
                        <a:lnSpc>
                          <a:spcPct val="107000"/>
                        </a:lnSpc>
                        <a:spcAft>
                          <a:spcPts val="800"/>
                        </a:spcAft>
                      </a:pPr>
                      <a:r>
                        <a:rPr lang="fr-CA" sz="1100" b="1"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2025</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2026</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1816801353"/>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*Programme économie énergétique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1403301790"/>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*Conversion éclairage au DEL bâtiments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625267602"/>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Remplacement serveur, remplacement réseau</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118084953"/>
                  </a:ext>
                </a:extLst>
              </a:tr>
              <a:tr h="216414">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administration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w="12700" cap="flat" cmpd="sng" algn="ctr">
                      <a:solidFill>
                        <a:schemeClr val="tx1"/>
                      </a:solidFill>
                      <a:prstDash val="solid"/>
                      <a:round/>
                      <a:headEnd type="none" w="med" len="med"/>
                      <a:tailEnd type="none" w="med" len="med"/>
                    </a:lnL>
                    <a:lnR>
                      <a:noFill/>
                    </a:lnR>
                    <a:lnT>
                      <a:noFill/>
                    </a:lnT>
                    <a:lnB>
                      <a:noFill/>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a:noFill/>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65 000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a:noFill/>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a:noFill/>
                    </a:lnR>
                    <a:lnT>
                      <a:noFill/>
                    </a:lnT>
                    <a:lnB>
                      <a:noFill/>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115 000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b">
                    <a:lnL>
                      <a:noFill/>
                    </a:lnL>
                    <a:lnR w="12700" cap="flat" cmpd="sng" algn="ctr">
                      <a:solidFill>
                        <a:schemeClr val="tx1"/>
                      </a:solidFill>
                      <a:prstDash val="solid"/>
                      <a:round/>
                      <a:headEnd type="none" w="med" len="med"/>
                      <a:tailEnd type="none" w="med" len="med"/>
                    </a:lnR>
                    <a:lnT>
                      <a:noFill/>
                    </a:lnT>
                    <a:lnB>
                      <a:noFill/>
                    </a:lnB>
                    <a:solidFill>
                      <a:srgbClr val="175470"/>
                    </a:solidFill>
                  </a:tcPr>
                </a:tc>
                <a:extLst>
                  <a:ext uri="{0D108BD9-81ED-4DB2-BD59-A6C34878D82A}">
                    <a16:rowId xmlns:a16="http://schemas.microsoft.com/office/drawing/2014/main" val="2157446184"/>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*Réaménagement locaux - Caserne / Hôtel de Ville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6 435 000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6 435 000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974454922"/>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Unité d'urgence et aménagement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120 000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120 000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24669659"/>
                  </a:ext>
                </a:extLst>
              </a:tr>
              <a:tr h="216414">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Borne-fontaine sèche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17 000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17 000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259152115"/>
                  </a:ext>
                </a:extLst>
              </a:tr>
              <a:tr h="216414">
                <a:tc>
                  <a:txBody>
                    <a:bodyPr/>
                    <a:lstStyle/>
                    <a:p>
                      <a:pPr marL="0" algn="r" defTabSz="914400" rtl="0" eaLnBrk="1" latinLnBrk="0" hangingPunct="1">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sécurité publique</a:t>
                      </a:r>
                      <a:endParaRPr lang="fr-CA" sz="11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175470"/>
                    </a:solidFill>
                  </a:tcPr>
                </a:tc>
                <a:tc>
                  <a:txBody>
                    <a:bodyPr/>
                    <a:lstStyle/>
                    <a:p>
                      <a:pPr marL="0" algn="r" defTabSz="914400" rtl="0" eaLnBrk="1" latinLnBrk="0" hangingPunct="1">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6 555 000   </a:t>
                      </a:r>
                      <a:endParaRPr lang="fr-CA" sz="11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175470"/>
                    </a:solidFill>
                  </a:tcPr>
                </a:tc>
                <a:tc>
                  <a:txBody>
                    <a:bodyPr/>
                    <a:lstStyle/>
                    <a:p>
                      <a:pPr marL="0" algn="r" defTabSz="914400" rtl="0" eaLnBrk="1" latinLnBrk="0" hangingPunct="1">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17 000   </a:t>
                      </a:r>
                      <a:endParaRPr lang="fr-CA" sz="11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175470"/>
                    </a:solidFill>
                  </a:tcPr>
                </a:tc>
                <a:tc>
                  <a:txBody>
                    <a:bodyPr/>
                    <a:lstStyle/>
                    <a:p>
                      <a:pPr marL="0" algn="r" defTabSz="914400" rtl="0" eaLnBrk="1" latinLnBrk="0" hangingPunct="1">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175470"/>
                    </a:solidFill>
                  </a:tcPr>
                </a:tc>
                <a:tc>
                  <a:txBody>
                    <a:bodyPr/>
                    <a:lstStyle/>
                    <a:p>
                      <a:pPr marL="0" algn="r" defTabSz="914400" rtl="0" eaLnBrk="1" latinLnBrk="0" hangingPunct="1">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6 572 000   </a:t>
                      </a:r>
                      <a:endParaRPr lang="fr-CA" sz="1100" b="1" kern="0" dirty="0">
                        <a:solidFill>
                          <a:srgbClr val="FDFDE3"/>
                        </a:solidFill>
                        <a:effectLst/>
                        <a:latin typeface="Levenim MT" panose="02010502060101010101" pitchFamily="2" charset="-79"/>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175470"/>
                    </a:solidFill>
                  </a:tcPr>
                </a:tc>
                <a:extLst>
                  <a:ext uri="{0D108BD9-81ED-4DB2-BD59-A6C34878D82A}">
                    <a16:rowId xmlns:a16="http://schemas.microsoft.com/office/drawing/2014/main" val="1194446549"/>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Voirie-entretien diverses rues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247278792"/>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*Réaménagement garage municipal</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2 206 000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2 206 000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030421500"/>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Réfection divers ponceaux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969507459"/>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t>
                      </a:r>
                      <a:r>
                        <a:rPr lang="fr-CA" sz="1100" kern="0" dirty="0" err="1">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Rg</a:t>
                      </a: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Ste-Angélique-ponceau ruisseau Aulnage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123949187"/>
                  </a:ext>
                </a:extLst>
              </a:tr>
              <a:tr h="216414">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Modernisation affichage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436564512"/>
                  </a:ext>
                </a:extLst>
              </a:tr>
              <a:tr h="216414">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*Ajout de glissières de sécurité</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683070037"/>
                  </a:ext>
                </a:extLst>
              </a:tr>
              <a:tr h="216414">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Ajout d'un lien piéton-cycliste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i="1"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603790373"/>
                  </a:ext>
                </a:extLst>
              </a:tr>
              <a:tr h="216414">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*Réfection du rang Saint-Joseph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48 500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2 500 000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2 548 500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988540176"/>
                  </a:ext>
                </a:extLst>
              </a:tr>
              <a:tr h="216414">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*Réfection du rang Saint-Jacques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1 100 000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1 100 000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711171222"/>
                  </a:ext>
                </a:extLst>
              </a:tr>
              <a:tr h="216414">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*Réfection boul. Centenaire avec MTQ</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81 314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2 440 944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2 572 258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415436171"/>
                  </a:ext>
                </a:extLst>
              </a:tr>
              <a:tr h="216414">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voirie et infrastructures</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3 212 314   </a:t>
                      </a:r>
                      <a:endParaRPr lang="fr-CA" sz="1100" kern="10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1 473 500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5 265 944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9 951 758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38" marR="42338"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3271846834"/>
                  </a:ext>
                </a:extLst>
              </a:tr>
            </a:tbl>
          </a:graphicData>
        </a:graphic>
      </p:graphicFrame>
    </p:spTree>
    <p:extLst>
      <p:ext uri="{BB962C8B-B14F-4D97-AF65-F5344CB8AC3E}">
        <p14:creationId xmlns:p14="http://schemas.microsoft.com/office/powerpoint/2010/main" val="1378764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4"/>
            </p:custDataLst>
          </p:nvPr>
        </p:nvSpPr>
        <p:spPr>
          <a:xfrm>
            <a:off x="269507" y="336884"/>
            <a:ext cx="8853706"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PROGRAMME TRIENNAL D’IMMOBILISATIONS</a:t>
            </a:r>
          </a:p>
        </p:txBody>
      </p:sp>
      <p:graphicFrame>
        <p:nvGraphicFramePr>
          <p:cNvPr id="9" name="Tableau 8">
            <a:extLst>
              <a:ext uri="{FF2B5EF4-FFF2-40B4-BE49-F238E27FC236}">
                <a16:creationId xmlns:a16="http://schemas.microsoft.com/office/drawing/2014/main" id="{416AAFF1-12D7-CEFE-0427-586EC9A6E7B8}"/>
              </a:ext>
            </a:extLst>
          </p:cNvPr>
          <p:cNvGraphicFramePr>
            <a:graphicFrameLocks noGrp="1"/>
          </p:cNvGraphicFramePr>
          <p:nvPr>
            <p:custDataLst>
              <p:tags r:id="rId5"/>
            </p:custDataLst>
            <p:extLst>
              <p:ext uri="{D42A27DB-BD31-4B8C-83A1-F6EECF244321}">
                <p14:modId xmlns:p14="http://schemas.microsoft.com/office/powerpoint/2010/main" val="3410747363"/>
              </p:ext>
            </p:extLst>
          </p:nvPr>
        </p:nvGraphicFramePr>
        <p:xfrm>
          <a:off x="1602296" y="1394467"/>
          <a:ext cx="8879960" cy="3941247"/>
        </p:xfrm>
        <a:graphic>
          <a:graphicData uri="http://schemas.openxmlformats.org/drawingml/2006/table">
            <a:tbl>
              <a:tblPr firstRow="1" firstCol="1" bandRow="1"/>
              <a:tblGrid>
                <a:gridCol w="4133518">
                  <a:extLst>
                    <a:ext uri="{9D8B030D-6E8A-4147-A177-3AD203B41FA5}">
                      <a16:colId xmlns:a16="http://schemas.microsoft.com/office/drawing/2014/main" val="3007928767"/>
                    </a:ext>
                  </a:extLst>
                </a:gridCol>
                <a:gridCol w="1230812">
                  <a:extLst>
                    <a:ext uri="{9D8B030D-6E8A-4147-A177-3AD203B41FA5}">
                      <a16:colId xmlns:a16="http://schemas.microsoft.com/office/drawing/2014/main" val="2200906742"/>
                    </a:ext>
                  </a:extLst>
                </a:gridCol>
                <a:gridCol w="1143340">
                  <a:extLst>
                    <a:ext uri="{9D8B030D-6E8A-4147-A177-3AD203B41FA5}">
                      <a16:colId xmlns:a16="http://schemas.microsoft.com/office/drawing/2014/main" val="1994167704"/>
                    </a:ext>
                  </a:extLst>
                </a:gridCol>
                <a:gridCol w="967155">
                  <a:extLst>
                    <a:ext uri="{9D8B030D-6E8A-4147-A177-3AD203B41FA5}">
                      <a16:colId xmlns:a16="http://schemas.microsoft.com/office/drawing/2014/main" val="2564596796"/>
                    </a:ext>
                  </a:extLst>
                </a:gridCol>
                <a:gridCol w="1405135">
                  <a:extLst>
                    <a:ext uri="{9D8B030D-6E8A-4147-A177-3AD203B41FA5}">
                      <a16:colId xmlns:a16="http://schemas.microsoft.com/office/drawing/2014/main" val="1661277658"/>
                    </a:ext>
                  </a:extLst>
                </a:gridCol>
              </a:tblGrid>
              <a:tr h="187277">
                <a:tc>
                  <a:txBody>
                    <a:bodyPr/>
                    <a:lstStyle/>
                    <a:p>
                      <a:pPr>
                        <a:lnSpc>
                          <a:spcPct val="107000"/>
                        </a:lnSpc>
                        <a:spcAft>
                          <a:spcPts val="800"/>
                        </a:spcAft>
                      </a:pPr>
                      <a:r>
                        <a:rPr lang="fr-CA" sz="11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2024</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2025</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2026</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675852454"/>
                  </a:ext>
                </a:extLst>
              </a:tr>
              <a:tr h="187277">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Acquisition de faucheuse - </a:t>
                      </a:r>
                      <a:r>
                        <a:rPr lang="fr-CA" sz="1100" kern="0" dirty="0" err="1">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Orsy</a:t>
                      </a: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4282187665"/>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Remplacement tracteur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394497435"/>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Remplacement véhicule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491100271"/>
                  </a:ext>
                </a:extLst>
              </a:tr>
              <a:tr h="187277">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Achat nouvelle camionnette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870420604"/>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*Épandeur à sel</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828245519"/>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Balance électronique camion 10 roues</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098703304"/>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*Éclairage St-Charles /St-Georges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068719162"/>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*Panneau afficheur de vitesse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6 500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6 500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4236222412"/>
                  </a:ext>
                </a:extLst>
              </a:tr>
              <a:tr h="187277">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voirie, véhicules et accessoires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33 500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65 000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175470"/>
                    </a:solidFill>
                  </a:tcPr>
                </a:tc>
                <a:tc>
                  <a:txBody>
                    <a:bodyPr/>
                    <a:lstStyle/>
                    <a:p>
                      <a:pPr algn="r">
                        <a:lnSpc>
                          <a:spcPct val="107000"/>
                        </a:lnSpc>
                        <a:spcAft>
                          <a:spcPts val="800"/>
                        </a:spcAft>
                      </a:pPr>
                      <a:r>
                        <a:rPr lang="fr-CA" sz="1100" b="1" kern="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325 000   </a:t>
                      </a:r>
                      <a:endParaRPr lang="fr-CA" sz="1100" kern="10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423 500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175470"/>
                    </a:solidFill>
                  </a:tcPr>
                </a:tc>
                <a:extLst>
                  <a:ext uri="{0D108BD9-81ED-4DB2-BD59-A6C34878D82A}">
                    <a16:rowId xmlns:a16="http://schemas.microsoft.com/office/drawing/2014/main" val="3407664817"/>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*Agrandissement centre Ernest-J.-Papillon</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675 000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675 000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907449550"/>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*Aménagement terrain de balle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178350401"/>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*Réaménagement îlots loisirs</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2 200 000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2 200 000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55173265"/>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Remplacer surfaceuse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323238354"/>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*Aménagement parc et optique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985267164"/>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Implantation d'un parc</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657984719"/>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*Matériel de sport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71216145"/>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Remplacement véhicule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157270108"/>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Affichage noms des parcs (6)</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93180041"/>
                  </a:ext>
                </a:extLst>
              </a:tr>
              <a:tr h="187277">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Mobilier urbain</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086941759"/>
                  </a:ext>
                </a:extLst>
              </a:tr>
              <a:tr h="187277">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loisirs, culture et vie communautaire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1 415 000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2 245 000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85 000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3 745 000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3502225478"/>
                  </a:ext>
                </a:extLst>
              </a:tr>
            </a:tbl>
          </a:graphicData>
        </a:graphic>
      </p:graphicFrame>
    </p:spTree>
    <p:extLst>
      <p:ext uri="{BB962C8B-B14F-4D97-AF65-F5344CB8AC3E}">
        <p14:creationId xmlns:p14="http://schemas.microsoft.com/office/powerpoint/2010/main" val="86236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4"/>
            </p:custDataLst>
          </p:nvPr>
        </p:nvSpPr>
        <p:spPr>
          <a:xfrm>
            <a:off x="269507" y="336884"/>
            <a:ext cx="8853706"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PROGRAMME TRIENNAL D’IMMOBILISATIONS</a:t>
            </a:r>
          </a:p>
        </p:txBody>
      </p:sp>
      <p:graphicFrame>
        <p:nvGraphicFramePr>
          <p:cNvPr id="5" name="Tableau 4">
            <a:extLst>
              <a:ext uri="{FF2B5EF4-FFF2-40B4-BE49-F238E27FC236}">
                <a16:creationId xmlns:a16="http://schemas.microsoft.com/office/drawing/2014/main" id="{059F3DC5-802D-9191-2B7F-DB0B66A7EC7B}"/>
              </a:ext>
            </a:extLst>
          </p:cNvPr>
          <p:cNvGraphicFramePr>
            <a:graphicFrameLocks noGrp="1"/>
          </p:cNvGraphicFramePr>
          <p:nvPr>
            <p:custDataLst>
              <p:tags r:id="rId5"/>
            </p:custDataLst>
            <p:extLst>
              <p:ext uri="{D42A27DB-BD31-4B8C-83A1-F6EECF244321}">
                <p14:modId xmlns:p14="http://schemas.microsoft.com/office/powerpoint/2010/main" val="3507682388"/>
              </p:ext>
            </p:extLst>
          </p:nvPr>
        </p:nvGraphicFramePr>
        <p:xfrm>
          <a:off x="1550353" y="1580468"/>
          <a:ext cx="9091294" cy="3143250"/>
        </p:xfrm>
        <a:graphic>
          <a:graphicData uri="http://schemas.openxmlformats.org/drawingml/2006/table">
            <a:tbl>
              <a:tblPr firstRow="1" firstCol="1" bandRow="1"/>
              <a:tblGrid>
                <a:gridCol w="4231892">
                  <a:extLst>
                    <a:ext uri="{9D8B030D-6E8A-4147-A177-3AD203B41FA5}">
                      <a16:colId xmlns:a16="http://schemas.microsoft.com/office/drawing/2014/main" val="2745945996"/>
                    </a:ext>
                  </a:extLst>
                </a:gridCol>
                <a:gridCol w="1260104">
                  <a:extLst>
                    <a:ext uri="{9D8B030D-6E8A-4147-A177-3AD203B41FA5}">
                      <a16:colId xmlns:a16="http://schemas.microsoft.com/office/drawing/2014/main" val="748892252"/>
                    </a:ext>
                  </a:extLst>
                </a:gridCol>
                <a:gridCol w="1170550">
                  <a:extLst>
                    <a:ext uri="{9D8B030D-6E8A-4147-A177-3AD203B41FA5}">
                      <a16:colId xmlns:a16="http://schemas.microsoft.com/office/drawing/2014/main" val="3238258341"/>
                    </a:ext>
                  </a:extLst>
                </a:gridCol>
                <a:gridCol w="990172">
                  <a:extLst>
                    <a:ext uri="{9D8B030D-6E8A-4147-A177-3AD203B41FA5}">
                      <a16:colId xmlns:a16="http://schemas.microsoft.com/office/drawing/2014/main" val="1412314195"/>
                    </a:ext>
                  </a:extLst>
                </a:gridCol>
                <a:gridCol w="1438576">
                  <a:extLst>
                    <a:ext uri="{9D8B030D-6E8A-4147-A177-3AD203B41FA5}">
                      <a16:colId xmlns:a16="http://schemas.microsoft.com/office/drawing/2014/main" val="1119033908"/>
                    </a:ext>
                  </a:extLst>
                </a:gridCol>
              </a:tblGrid>
              <a:tr h="209550">
                <a:tc>
                  <a:txBody>
                    <a:bodyPr/>
                    <a:lstStyle/>
                    <a:p>
                      <a:pPr>
                        <a:lnSpc>
                          <a:spcPct val="107000"/>
                        </a:lnSpc>
                        <a:spcAft>
                          <a:spcPts val="800"/>
                        </a:spcAft>
                      </a:pPr>
                      <a:r>
                        <a:rPr lang="fr-CA" sz="1100" kern="100" dirty="0">
                          <a:effectLst/>
                          <a:highlight>
                            <a:srgbClr val="FDFDE3"/>
                          </a:highlight>
                          <a:latin typeface="Calibri" panose="020F0502020204030204" pitchFamily="34" charset="0"/>
                          <a:ea typeface="Calibri" panose="020F0502020204030204" pitchFamily="34" charset="0"/>
                          <a:cs typeface="Times New Roman" panose="02020603050405020304" pitchFamily="18" charset="0"/>
                        </a:rPr>
                        <a:t>                           </a:t>
                      </a: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2024</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2025</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2026</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2931514336"/>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Amélioration bassin de rétention Genest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4226982424"/>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*AQ - Mise aux normes réseau Sainte-Anne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4 743 715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i="1"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4 743 715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680880526"/>
                  </a:ext>
                </a:extLst>
              </a:tr>
              <a:tr h="209550">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 - Raccordements inversés (Ste-Angélique)</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4212917554"/>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 - Ajout de télémétrie (SP-1)</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142084707"/>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 - Optimisation des SP Égout (SP-1, SP-3, SP-4)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640449229"/>
                  </a:ext>
                </a:extLst>
              </a:tr>
              <a:tr h="209550">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 - Usine de traitement - protection berge émissaire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999532186"/>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 - AQ - Espace clos - Garde de protection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4 000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879512535"/>
                  </a:ext>
                </a:extLst>
              </a:tr>
              <a:tr h="209550">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 - Construction bâtiment (SP-4)</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25 000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781261358"/>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*AQ - Source St-Joseph - Télémétrie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20 000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99545401"/>
                  </a:ext>
                </a:extLst>
              </a:tr>
              <a:tr h="209550">
                <a:tc>
                  <a:txBody>
                    <a:bodyPr/>
                    <a:lstStyle/>
                    <a:p>
                      <a:pP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 - Vidange bassin #3</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828871984"/>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AQ – Réfection branchements services, BF rang Sainte-Anne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531270999"/>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t>
                      </a:r>
                      <a:r>
                        <a:rPr lang="fr-CA" sz="1100" kern="0" dirty="0" err="1">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Ég</a:t>
                      </a: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 AQ – Réfection rue Hardy/Fournier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800 000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850 000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274513864"/>
                  </a:ext>
                </a:extLst>
              </a:tr>
              <a:tr h="209550">
                <a:tc>
                  <a:txBody>
                    <a:bodyPr/>
                    <a:lstStyle/>
                    <a:p>
                      <a:pP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*EG-AQ-VOIRIE- Réfection chemin de la Station ouest</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1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50 000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365028485"/>
                  </a:ext>
                </a:extLst>
              </a:tr>
              <a:tr h="209550">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hygiène du milieu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5 046 715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40 000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1 040 000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1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6 126 715   </a:t>
                      </a:r>
                      <a:endParaRPr lang="fr-CA" sz="1100" kern="100" dirty="0">
                        <a:solidFill>
                          <a:srgbClr val="FDFDE3"/>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141160797"/>
                  </a:ext>
                </a:extLst>
              </a:tr>
            </a:tbl>
          </a:graphicData>
        </a:graphic>
      </p:graphicFrame>
    </p:spTree>
    <p:extLst>
      <p:ext uri="{BB962C8B-B14F-4D97-AF65-F5344CB8AC3E}">
        <p14:creationId xmlns:p14="http://schemas.microsoft.com/office/powerpoint/2010/main" val="115704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22" name="Image 21" descr="Une image contenant herbe, plein air, nuage, ciel&#10;&#10;Description générée automatiquement">
            <a:extLst>
              <a:ext uri="{FF2B5EF4-FFF2-40B4-BE49-F238E27FC236}">
                <a16:creationId xmlns:a16="http://schemas.microsoft.com/office/drawing/2014/main" id="{2F72B8ED-9EE5-9661-72EF-CFB9D3545A0E}"/>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8744420" y="4267308"/>
            <a:ext cx="1831999" cy="1373999"/>
          </a:xfrm>
          <a:prstGeom prst="rect">
            <a:avLst/>
          </a:prstGeom>
        </p:spPr>
      </p:pic>
      <p:pic>
        <p:nvPicPr>
          <p:cNvPr id="20" name="Image 19">
            <a:extLst>
              <a:ext uri="{FF2B5EF4-FFF2-40B4-BE49-F238E27FC236}">
                <a16:creationId xmlns:a16="http://schemas.microsoft.com/office/drawing/2014/main" id="{6C690A0A-49F3-F562-BF53-7D5FD0B9FEB3}"/>
              </a:ext>
            </a:extLst>
          </p:cNvPr>
          <p:cNvPicPr>
            <a:picLocks noChangeAspect="1"/>
          </p:cNvPicPr>
          <p:nvPr>
            <p:custDataLst>
              <p:tags r:id="rId2"/>
            </p:custDataLst>
          </p:nvPr>
        </p:nvPicPr>
        <p:blipFill>
          <a:blip r:embed="rId14"/>
          <a:stretch>
            <a:fillRect/>
          </a:stretch>
        </p:blipFill>
        <p:spPr>
          <a:xfrm>
            <a:off x="7918944" y="3385672"/>
            <a:ext cx="2657475" cy="1256764"/>
          </a:xfrm>
          <a:prstGeom prst="rect">
            <a:avLst/>
          </a:prstGeom>
        </p:spPr>
      </p:pic>
      <p:pic>
        <p:nvPicPr>
          <p:cNvPr id="7" name="Image 6">
            <a:extLst>
              <a:ext uri="{FF2B5EF4-FFF2-40B4-BE49-F238E27FC236}">
                <a16:creationId xmlns:a16="http://schemas.microsoft.com/office/drawing/2014/main" id="{84EE1457-2CDA-6D8B-8E05-0013EB389D65}"/>
              </a:ext>
            </a:extLst>
          </p:cNvPr>
          <p:cNvPicPr>
            <a:picLocks noChangeAspect="1"/>
          </p:cNvPicPr>
          <p:nvPr>
            <p:custDataLst>
              <p:tags r:id="rId3"/>
            </p:custDataLst>
          </p:nvPr>
        </p:nvPicPr>
        <p:blipFill>
          <a:blip r:embed="rId15"/>
          <a:stretch>
            <a:fillRect/>
          </a:stretch>
        </p:blipFill>
        <p:spPr>
          <a:xfrm>
            <a:off x="5900279" y="3557016"/>
            <a:ext cx="2935722" cy="2201792"/>
          </a:xfrm>
          <a:prstGeom prst="rect">
            <a:avLst/>
          </a:prstGeom>
        </p:spPr>
      </p:pic>
      <p:pic>
        <p:nvPicPr>
          <p:cNvPr id="8" name="Image 7">
            <a:extLst>
              <a:ext uri="{FF2B5EF4-FFF2-40B4-BE49-F238E27FC236}">
                <a16:creationId xmlns:a16="http://schemas.microsoft.com/office/drawing/2014/main" id="{A4598797-2F7B-D67F-0F9A-B136E5328AA4}"/>
              </a:ext>
            </a:extLst>
          </p:cNvPr>
          <p:cNvPicPr>
            <a:picLocks noChangeAspect="1"/>
          </p:cNvPicPr>
          <p:nvPr>
            <p:custDataLst>
              <p:tags r:id="rId4"/>
            </p:custDataLst>
          </p:nvPr>
        </p:nvPicPr>
        <p:blipFill>
          <a:blip r:embed="rId16"/>
          <a:stretch>
            <a:fillRect/>
          </a:stretch>
        </p:blipFill>
        <p:spPr>
          <a:xfrm>
            <a:off x="5900279" y="1092590"/>
            <a:ext cx="2967496" cy="2967496"/>
          </a:xfrm>
          <a:prstGeom prst="rect">
            <a:avLst/>
          </a:prstGeom>
        </p:spPr>
      </p:pic>
      <p:sp>
        <p:nvSpPr>
          <p:cNvPr id="6" name="Espace réservé du texte 5">
            <a:extLst>
              <a:ext uri="{FF2B5EF4-FFF2-40B4-BE49-F238E27FC236}">
                <a16:creationId xmlns:a16="http://schemas.microsoft.com/office/drawing/2014/main" id="{6E6C139F-AFC6-0414-D0AA-AA7A6881579E}"/>
              </a:ext>
            </a:extLst>
          </p:cNvPr>
          <p:cNvSpPr>
            <a:spLocks noGrp="1"/>
          </p:cNvSpPr>
          <p:nvPr>
            <p:ph type="body" sz="half" idx="2"/>
            <p:custDataLst>
              <p:tags r:id="rId5"/>
            </p:custDataLst>
          </p:nvPr>
        </p:nvSpPr>
        <p:spPr>
          <a:xfrm>
            <a:off x="160848" y="1240823"/>
            <a:ext cx="4993367" cy="4308130"/>
          </a:xfrm>
        </p:spPr>
        <p:txBody>
          <a:bodyPr>
            <a:noAutofit/>
          </a:bodyPr>
          <a:lstStyle/>
          <a:p>
            <a:r>
              <a:rPr lang="fr-CA" sz="1500" b="0" i="0" dirty="0">
                <a:solidFill>
                  <a:srgbClr val="175470"/>
                </a:solidFill>
                <a:effectLst/>
                <a:latin typeface="Levenim MT" panose="02010502060101010101" pitchFamily="2" charset="-79"/>
                <a:cs typeface="Levenim MT" panose="02010502060101010101" pitchFamily="2" charset="-79"/>
              </a:rPr>
              <a:t>Je suis un endroit qui grouille de vie.</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Où les rires résonnent à l’unisson.</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Où s’entremêlent les générations.</a:t>
            </a:r>
            <a:br>
              <a:rPr lang="fr-CA" sz="1500" dirty="0">
                <a:solidFill>
                  <a:srgbClr val="175470"/>
                </a:solidFill>
                <a:latin typeface="Levenim MT" panose="02010502060101010101" pitchFamily="2" charset="-79"/>
                <a:cs typeface="Levenim MT" panose="02010502060101010101" pitchFamily="2" charset="-79"/>
              </a:rPr>
            </a:b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Je suis fier.</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De mon caractère rural.</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D’offrir une vie remplie, localement.</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Dessinée par le mouvement.</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La contribution des gens.</a:t>
            </a:r>
            <a:br>
              <a:rPr lang="fr-CA" sz="1500" dirty="0">
                <a:solidFill>
                  <a:srgbClr val="175470"/>
                </a:solidFill>
                <a:latin typeface="Levenim MT" panose="02010502060101010101" pitchFamily="2" charset="-79"/>
                <a:cs typeface="Levenim MT" panose="02010502060101010101" pitchFamily="2" charset="-79"/>
              </a:rPr>
            </a:b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Je suis la plaque tournante d’une effervescence.</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Qui rime avec bienveillance.</a:t>
            </a:r>
            <a:br>
              <a:rPr lang="fr-CA" sz="1500" dirty="0">
                <a:solidFill>
                  <a:srgbClr val="175470"/>
                </a:solidFill>
                <a:latin typeface="Levenim MT" panose="02010502060101010101" pitchFamily="2" charset="-79"/>
                <a:cs typeface="Levenim MT" panose="02010502060101010101" pitchFamily="2" charset="-79"/>
              </a:rPr>
            </a:br>
            <a:r>
              <a:rPr lang="fr-CA" sz="1500" b="0" i="0" dirty="0">
                <a:solidFill>
                  <a:srgbClr val="175470"/>
                </a:solidFill>
                <a:effectLst/>
                <a:latin typeface="Levenim MT" panose="02010502060101010101" pitchFamily="2" charset="-79"/>
                <a:cs typeface="Levenim MT" panose="02010502060101010101" pitchFamily="2" charset="-79"/>
              </a:rPr>
              <a:t>Le souci de préserver notre essence. </a:t>
            </a:r>
          </a:p>
          <a:p>
            <a:r>
              <a:rPr lang="fr-CA" sz="1500" b="0" i="0" dirty="0">
                <a:solidFill>
                  <a:srgbClr val="1B546F"/>
                </a:solidFill>
                <a:effectLst/>
                <a:latin typeface="Levenim MT" panose="02010502060101010101" pitchFamily="2" charset="-79"/>
                <a:cs typeface="Levenim MT" panose="02010502060101010101" pitchFamily="2" charset="-79"/>
              </a:rPr>
              <a:t>Prêts à avancer avec créativité. Voir les choses à l’envers, pour aller droit devant.</a:t>
            </a:r>
            <a:br>
              <a:rPr lang="fr-CA" sz="1500" dirty="0">
                <a:latin typeface="Levenim MT" panose="02010502060101010101" pitchFamily="2" charset="-79"/>
                <a:cs typeface="Levenim MT" panose="02010502060101010101" pitchFamily="2" charset="-79"/>
              </a:rPr>
            </a:br>
            <a:r>
              <a:rPr lang="fr-CA" sz="1500" b="0" i="0" dirty="0">
                <a:solidFill>
                  <a:srgbClr val="1B546F"/>
                </a:solidFill>
                <a:effectLst/>
                <a:latin typeface="Levenim MT" panose="02010502060101010101" pitchFamily="2" charset="-79"/>
                <a:cs typeface="Levenim MT" panose="02010502060101010101" pitchFamily="2" charset="-79"/>
              </a:rPr>
              <a:t>Écouter. L’appel d’un avenir prometteur.</a:t>
            </a:r>
          </a:p>
          <a:p>
            <a:r>
              <a:rPr lang="fr-CA" sz="1500" dirty="0">
                <a:solidFill>
                  <a:srgbClr val="175470"/>
                </a:solidFill>
                <a:latin typeface="Levenim MT" panose="02010502060101010101" pitchFamily="2" charset="-79"/>
                <a:cs typeface="Levenim MT" panose="02010502060101010101" pitchFamily="2" charset="-79"/>
              </a:rPr>
              <a:t>Nous sommes</a:t>
            </a:r>
            <a:br>
              <a:rPr lang="fr-CA" sz="1500" dirty="0">
                <a:solidFill>
                  <a:srgbClr val="175470"/>
                </a:solidFill>
                <a:latin typeface="Levenim MT" panose="02010502060101010101" pitchFamily="2" charset="-79"/>
                <a:cs typeface="Levenim MT" panose="02010502060101010101" pitchFamily="2" charset="-79"/>
              </a:rPr>
            </a:br>
            <a:r>
              <a:rPr lang="fr-CA" sz="1500" dirty="0">
                <a:solidFill>
                  <a:srgbClr val="175470"/>
                </a:solidFill>
                <a:latin typeface="Levenim MT" panose="02010502060101010101" pitchFamily="2" charset="-79"/>
                <a:cs typeface="Levenim MT" panose="02010502060101010101" pitchFamily="2" charset="-79"/>
              </a:rPr>
              <a:t>Saint-Basile, une ville</a:t>
            </a:r>
            <a:br>
              <a:rPr lang="fr-CA" sz="1500" dirty="0">
                <a:solidFill>
                  <a:srgbClr val="175470"/>
                </a:solidFill>
                <a:latin typeface="Levenim MT" panose="02010502060101010101" pitchFamily="2" charset="-79"/>
                <a:cs typeface="Levenim MT" panose="02010502060101010101" pitchFamily="2" charset="-79"/>
              </a:rPr>
            </a:br>
            <a:r>
              <a:rPr lang="fr-CA" sz="1500" b="1" dirty="0">
                <a:solidFill>
                  <a:srgbClr val="175470"/>
                </a:solidFill>
                <a:latin typeface="Levenim MT" panose="02010502060101010101" pitchFamily="2" charset="-79"/>
                <a:cs typeface="Levenim MT" panose="02010502060101010101" pitchFamily="2" charset="-79"/>
              </a:rPr>
              <a:t>surprenante et incontournable.</a:t>
            </a:r>
          </a:p>
        </p:txBody>
      </p:sp>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6"/>
            </p:custDataLst>
          </p:nvPr>
        </p:nvPicPr>
        <p:blipFill>
          <a:blip r:embed="rId17"/>
          <a:stretch>
            <a:fillRect/>
          </a:stretch>
        </p:blipFill>
        <p:spPr>
          <a:xfrm>
            <a:off x="0" y="-144392"/>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7"/>
            </p:custDataLst>
          </p:nvPr>
        </p:nvPicPr>
        <p:blipFill>
          <a:blip r:embed="rId17"/>
          <a:stretch>
            <a:fillRect/>
          </a:stretch>
        </p:blipFill>
        <p:spPr>
          <a:xfrm>
            <a:off x="-837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pic>
        <p:nvPicPr>
          <p:cNvPr id="5" name="Image 4" descr="Une image contenant concert, boîte de nuit, spectacle, performances&#10;&#10;Description générée automatiquement">
            <a:extLst>
              <a:ext uri="{FF2B5EF4-FFF2-40B4-BE49-F238E27FC236}">
                <a16:creationId xmlns:a16="http://schemas.microsoft.com/office/drawing/2014/main" id="{FC86FEC2-57CA-813D-3014-4E8F09BE05E1}"/>
              </a:ext>
            </a:extLst>
          </p:cNvPr>
          <p:cNvPicPr>
            <a:picLocks noChangeAspect="1"/>
          </p:cNvPicPr>
          <p:nvPr>
            <p:custDataLst>
              <p:tags r:id="rId9"/>
            </p:custDataLst>
          </p:nvPr>
        </p:nvPicPr>
        <p:blipFill>
          <a:blip r:embed="rId19">
            <a:extLst>
              <a:ext uri="{28A0092B-C50C-407E-A947-70E740481C1C}">
                <a14:useLocalDpi xmlns:a14="http://schemas.microsoft.com/office/drawing/2010/main" val="0"/>
              </a:ext>
            </a:extLst>
          </a:blip>
          <a:stretch>
            <a:fillRect/>
          </a:stretch>
        </p:blipFill>
        <p:spPr>
          <a:xfrm>
            <a:off x="8867775" y="1099192"/>
            <a:ext cx="3324225" cy="2279878"/>
          </a:xfrm>
          <a:prstGeom prst="rect">
            <a:avLst/>
          </a:prstGeom>
        </p:spPr>
      </p:pic>
      <p:pic>
        <p:nvPicPr>
          <p:cNvPr id="8194" name="Picture 2" descr="Peut être une image de 1 personne, chasse-neige et texte">
            <a:extLst>
              <a:ext uri="{FF2B5EF4-FFF2-40B4-BE49-F238E27FC236}">
                <a16:creationId xmlns:a16="http://schemas.microsoft.com/office/drawing/2014/main" id="{00A8BB3E-490B-67E5-2520-B8F1FD4B337A}"/>
              </a:ext>
            </a:extLst>
          </p:cNvPr>
          <p:cNvPicPr>
            <a:picLocks noChangeAspect="1" noChangeArrowheads="1"/>
          </p:cNvPicPr>
          <p:nvPr>
            <p:custDataLst>
              <p:tags r:id="rId10"/>
            </p:custDataLst>
          </p:nvPr>
        </p:nvPicPr>
        <p:blipFill>
          <a:blip r:embed="rId20">
            <a:extLst>
              <a:ext uri="{28A0092B-C50C-407E-A947-70E740481C1C}">
                <a14:useLocalDpi xmlns:a14="http://schemas.microsoft.com/office/drawing/2010/main" val="0"/>
              </a:ext>
            </a:extLst>
          </a:blip>
          <a:srcRect/>
          <a:stretch>
            <a:fillRect/>
          </a:stretch>
        </p:blipFill>
        <p:spPr bwMode="auto">
          <a:xfrm>
            <a:off x="10548313" y="3359300"/>
            <a:ext cx="1643687" cy="2255116"/>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7A03E277-F0B3-5725-4DA4-4EBF7450D2AE}"/>
              </a:ext>
            </a:extLst>
          </p:cNvPr>
          <p:cNvSpPr txBox="1"/>
          <p:nvPr>
            <p:custDataLst>
              <p:tags r:id="rId11"/>
            </p:custDataLst>
          </p:nvPr>
        </p:nvSpPr>
        <p:spPr>
          <a:xfrm>
            <a:off x="269507" y="336884"/>
            <a:ext cx="2762295"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SAINT-BASILE</a:t>
            </a:r>
          </a:p>
        </p:txBody>
      </p:sp>
    </p:spTree>
    <p:extLst>
      <p:ext uri="{BB962C8B-B14F-4D97-AF65-F5344CB8AC3E}">
        <p14:creationId xmlns:p14="http://schemas.microsoft.com/office/powerpoint/2010/main" val="1344418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5" name="Espace réservé du contenu 4" descr="Une image contenant plein air, herbe, ciel, cerf-volant&#10;&#10;Description générée automatiquement">
            <a:extLst>
              <a:ext uri="{FF2B5EF4-FFF2-40B4-BE49-F238E27FC236}">
                <a16:creationId xmlns:a16="http://schemas.microsoft.com/office/drawing/2014/main" id="{A1317128-6043-E4CD-0DF8-0D88E461A34F}"/>
              </a:ext>
            </a:extLst>
          </p:cNvPr>
          <p:cNvPicPr>
            <a:picLocks noGrp="1" noChangeAspect="1"/>
          </p:cNvPicPr>
          <p:nvPr>
            <p:ph idx="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5465618" y="1183034"/>
            <a:ext cx="6726382" cy="4497527"/>
          </a:xfrm>
        </p:spPr>
      </p:pic>
      <p:sp>
        <p:nvSpPr>
          <p:cNvPr id="12" name="Espace réservé du texte 11">
            <a:extLst>
              <a:ext uri="{FF2B5EF4-FFF2-40B4-BE49-F238E27FC236}">
                <a16:creationId xmlns:a16="http://schemas.microsoft.com/office/drawing/2014/main" id="{7F8A6ECB-223F-F3F5-D3B3-D6DB00192868}"/>
              </a:ext>
            </a:extLst>
          </p:cNvPr>
          <p:cNvSpPr>
            <a:spLocks noGrp="1"/>
          </p:cNvSpPr>
          <p:nvPr>
            <p:ph type="body" sz="half" idx="2"/>
            <p:custDataLst>
              <p:tags r:id="rId2"/>
            </p:custDataLst>
          </p:nvPr>
        </p:nvSpPr>
        <p:spPr>
          <a:xfrm>
            <a:off x="322117" y="1455637"/>
            <a:ext cx="4946073" cy="4466852"/>
          </a:xfrm>
        </p:spPr>
        <p:txBody>
          <a:bodyPr>
            <a:normAutofit/>
          </a:bodyPr>
          <a:lstStyle/>
          <a:p>
            <a:pPr algn="just">
              <a:lnSpc>
                <a:spcPct val="150000"/>
              </a:lnSpc>
              <a:spcAft>
                <a:spcPts val="800"/>
              </a:spcAft>
            </a:pPr>
            <a:r>
              <a:rPr lang="fr-CA" sz="1200" b="1" kern="100" dirty="0">
                <a:solidFill>
                  <a:srgbClr val="175470"/>
                </a:solidFill>
                <a:effectLst/>
                <a:latin typeface="Levenim MT" panose="02010502060101010101" pitchFamily="2" charset="-79"/>
                <a:ea typeface="Calibri" panose="020F0502020204030204" pitchFamily="34" charset="0"/>
                <a:cs typeface="Times New Roman" panose="02020603050405020304" pitchFamily="18" charset="0"/>
              </a:rPr>
              <a:t>La Ville de Saint-Basile est un lieu où la famille règne en maître et où les enfants sont au cœur de la communauté. Un lieu que l’on gagne à découvrir, qui aspire à faire les choses intelligemment et différemment.</a:t>
            </a:r>
            <a:endParaRPr lang="fr-CA"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fr-CA" sz="1200" b="1" kern="100" dirty="0">
                <a:solidFill>
                  <a:srgbClr val="175470"/>
                </a:solidFill>
                <a:effectLst/>
                <a:latin typeface="Levenim MT" panose="02010502060101010101" pitchFamily="2" charset="-79"/>
                <a:ea typeface="Calibri" panose="020F0502020204030204" pitchFamily="34" charset="0"/>
                <a:cs typeface="Times New Roman" panose="02020603050405020304" pitchFamily="18" charset="0"/>
              </a:rPr>
              <a:t>Les services des loisirs, de la culture et de la vie communautaire, de l’entretien du réseau de transport et de la voirie, d’aqueduc et </a:t>
            </a:r>
            <a:r>
              <a:rPr lang="fr-CA" sz="1200" b="1" kern="100" dirty="0">
                <a:solidFill>
                  <a:srgbClr val="175470"/>
                </a:solidFill>
                <a:latin typeface="Levenim MT" panose="02010502060101010101" pitchFamily="2" charset="-79"/>
                <a:ea typeface="Calibri" panose="020F0502020204030204" pitchFamily="34" charset="0"/>
                <a:cs typeface="Times New Roman" panose="02020603050405020304" pitchFamily="18" charset="0"/>
              </a:rPr>
              <a:t>d</a:t>
            </a:r>
            <a:r>
              <a:rPr lang="fr-CA" sz="1200" b="1" kern="100" dirty="0">
                <a:solidFill>
                  <a:srgbClr val="175470"/>
                </a:solidFill>
                <a:effectLst/>
                <a:latin typeface="Levenim MT" panose="02010502060101010101" pitchFamily="2" charset="-79"/>
                <a:ea typeface="Calibri" panose="020F0502020204030204" pitchFamily="34" charset="0"/>
                <a:cs typeface="Times New Roman" panose="02020603050405020304" pitchFamily="18" charset="0"/>
              </a:rPr>
              <a:t>es égouts, ainsi que la sécurité publique, sont toujours soucieux de vous offrir les meilleurs services au moindre coût possible. C’est pourquoi ce budget 2024, établi en collaboration avec le conseil municipal et l’équipe municipale, permet de maintenir et d’assurer l’offre de nombreux services avantageux </a:t>
            </a:r>
            <a:r>
              <a:rPr lang="fr-CA" sz="1200" b="1" kern="100" dirty="0">
                <a:solidFill>
                  <a:srgbClr val="175470"/>
                </a:solidFill>
                <a:latin typeface="Levenim MT" panose="02010502060101010101" pitchFamily="2" charset="-79"/>
                <a:ea typeface="Calibri" panose="020F0502020204030204" pitchFamily="34" charset="0"/>
                <a:cs typeface="Times New Roman" panose="02020603050405020304" pitchFamily="18" charset="0"/>
              </a:rPr>
              <a:t>à tous les</a:t>
            </a:r>
            <a:r>
              <a:rPr lang="fr-CA" sz="1200" b="1" kern="100" dirty="0">
                <a:solidFill>
                  <a:srgbClr val="175470"/>
                </a:solidFill>
                <a:effectLst/>
                <a:latin typeface="Levenim MT" panose="02010502060101010101" pitchFamily="2" charset="-79"/>
                <a:ea typeface="Calibri" panose="020F0502020204030204" pitchFamily="34" charset="0"/>
                <a:cs typeface="Times New Roman" panose="02020603050405020304" pitchFamily="18" charset="0"/>
              </a:rPr>
              <a:t> résidents de la Ville de Saint-Basile.</a:t>
            </a:r>
            <a:endParaRPr lang="fr-CA" sz="12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3"/>
            </p:custDataLst>
          </p:nvPr>
        </p:nvPicPr>
        <p:blipFill>
          <a:blip r:embed="rId9"/>
          <a:stretch>
            <a:fillRect/>
          </a:stretch>
        </p:blipFill>
        <p:spPr>
          <a:xfrm>
            <a:off x="0" y="-66145"/>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4"/>
            </p:custDataLst>
          </p:nvPr>
        </p:nvPicPr>
        <p:blipFill>
          <a:blip r:embed="rId9"/>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18" name="ZoneTexte 17">
            <a:extLst>
              <a:ext uri="{FF2B5EF4-FFF2-40B4-BE49-F238E27FC236}">
                <a16:creationId xmlns:a16="http://schemas.microsoft.com/office/drawing/2014/main" id="{7D117C23-7A01-9F41-002D-B502D0C95358}"/>
              </a:ext>
            </a:extLst>
          </p:cNvPr>
          <p:cNvSpPr txBox="1"/>
          <p:nvPr>
            <p:custDataLst>
              <p:tags r:id="rId6"/>
            </p:custDataLst>
          </p:nvPr>
        </p:nvSpPr>
        <p:spPr>
          <a:xfrm>
            <a:off x="233474" y="319231"/>
            <a:ext cx="8310288"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DOCUMENT EXPLICATIF DU BUDGET 2024 </a:t>
            </a:r>
          </a:p>
        </p:txBody>
      </p:sp>
    </p:spTree>
    <p:extLst>
      <p:ext uri="{BB962C8B-B14F-4D97-AF65-F5344CB8AC3E}">
        <p14:creationId xmlns:p14="http://schemas.microsoft.com/office/powerpoint/2010/main" val="297188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9"/>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9"/>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18" name="ZoneTexte 17">
            <a:extLst>
              <a:ext uri="{FF2B5EF4-FFF2-40B4-BE49-F238E27FC236}">
                <a16:creationId xmlns:a16="http://schemas.microsoft.com/office/drawing/2014/main" id="{7D117C23-7A01-9F41-002D-B502D0C95358}"/>
              </a:ext>
            </a:extLst>
          </p:cNvPr>
          <p:cNvSpPr txBox="1"/>
          <p:nvPr>
            <p:custDataLst>
              <p:tags r:id="rId4"/>
            </p:custDataLst>
          </p:nvPr>
        </p:nvSpPr>
        <p:spPr>
          <a:xfrm>
            <a:off x="428897" y="344161"/>
            <a:ext cx="6962162"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PLANIFICATION BUDGÉTAIRE 2024 </a:t>
            </a:r>
          </a:p>
        </p:txBody>
      </p:sp>
      <p:sp>
        <p:nvSpPr>
          <p:cNvPr id="8" name="Flèche : droite 7">
            <a:extLst>
              <a:ext uri="{FF2B5EF4-FFF2-40B4-BE49-F238E27FC236}">
                <a16:creationId xmlns:a16="http://schemas.microsoft.com/office/drawing/2014/main" id="{B5B22EF4-CA4F-1B1B-886F-762396631717}"/>
              </a:ext>
            </a:extLst>
          </p:cNvPr>
          <p:cNvSpPr/>
          <p:nvPr>
            <p:custDataLst>
              <p:tags r:id="rId5"/>
            </p:custDataLst>
          </p:nvPr>
        </p:nvSpPr>
        <p:spPr>
          <a:xfrm>
            <a:off x="5924802" y="4209522"/>
            <a:ext cx="1400961" cy="635634"/>
          </a:xfrm>
          <a:prstGeom prst="rightArrow">
            <a:avLst/>
          </a:prstGeom>
          <a:solidFill>
            <a:srgbClr val="D8C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567DEC93-5395-EA6F-F9CD-059F00224D27}"/>
              </a:ext>
            </a:extLst>
          </p:cNvPr>
          <p:cNvSpPr txBox="1"/>
          <p:nvPr>
            <p:custDataLst>
              <p:tags r:id="rId6"/>
            </p:custDataLst>
          </p:nvPr>
        </p:nvSpPr>
        <p:spPr>
          <a:xfrm>
            <a:off x="1771168" y="4388364"/>
            <a:ext cx="9034944" cy="323165"/>
          </a:xfrm>
          <a:prstGeom prst="rect">
            <a:avLst/>
          </a:prstGeom>
          <a:noFill/>
        </p:spPr>
        <p:txBody>
          <a:bodyPr wrap="square" rtlCol="0">
            <a:spAutoFit/>
          </a:bodyPr>
          <a:lstStyle/>
          <a:p>
            <a:r>
              <a:rPr lang="fr-CA" sz="1500" b="1" dirty="0">
                <a:solidFill>
                  <a:srgbClr val="175470"/>
                </a:solidFill>
                <a:latin typeface="Levenim MT" panose="02010502060101010101" pitchFamily="2" charset="-79"/>
                <a:cs typeface="Levenim MT" panose="02010502060101010101" pitchFamily="2" charset="-79"/>
              </a:rPr>
              <a:t>0.01 $ du 100 $ d’évaluation rapporte                                       39 890 $ </a:t>
            </a:r>
          </a:p>
        </p:txBody>
      </p:sp>
      <p:sp>
        <p:nvSpPr>
          <p:cNvPr id="16" name="ZoneTexte 15">
            <a:extLst>
              <a:ext uri="{FF2B5EF4-FFF2-40B4-BE49-F238E27FC236}">
                <a16:creationId xmlns:a16="http://schemas.microsoft.com/office/drawing/2014/main" id="{9B89F4DD-D4C6-3412-0427-76866E2CD8C7}"/>
              </a:ext>
            </a:extLst>
          </p:cNvPr>
          <p:cNvSpPr txBox="1"/>
          <p:nvPr>
            <p:custDataLst>
              <p:tags r:id="rId7"/>
            </p:custDataLst>
          </p:nvPr>
        </p:nvSpPr>
        <p:spPr>
          <a:xfrm>
            <a:off x="1043493" y="1834003"/>
            <a:ext cx="9762619" cy="1246495"/>
          </a:xfrm>
          <a:prstGeom prst="rect">
            <a:avLst/>
          </a:prstGeom>
          <a:noFill/>
        </p:spPr>
        <p:txBody>
          <a:bodyPr wrap="square" rtlCol="0">
            <a:spAutoFit/>
          </a:bodyPr>
          <a:lstStyle/>
          <a:p>
            <a:pPr marL="285750" indent="-285750">
              <a:buFont typeface="Arial" panose="020B0604020202020204" pitchFamily="34" charset="0"/>
              <a:buChar char="•"/>
            </a:pPr>
            <a:r>
              <a:rPr lang="fr-CA" sz="1500" b="0" i="0" dirty="0">
                <a:solidFill>
                  <a:srgbClr val="175470"/>
                </a:solidFill>
                <a:effectLst/>
                <a:latin typeface="Levenim MT" panose="02010502060101010101" pitchFamily="2" charset="-79"/>
                <a:cs typeface="Levenim MT" panose="02010502060101010101" pitchFamily="2" charset="-79"/>
              </a:rPr>
              <a:t>Le budget ainsi que le programme triennal des immobilisations de la Ville de Saint-Basile ont été adoptés le 18 décembre 2023. </a:t>
            </a:r>
          </a:p>
          <a:p>
            <a:pPr marL="285750" indent="-285750">
              <a:buFont typeface="Arial" panose="020B0604020202020204" pitchFamily="34" charset="0"/>
              <a:buChar char="•"/>
            </a:pPr>
            <a:endParaRPr lang="fr-CA" sz="1500" dirty="0">
              <a:solidFill>
                <a:srgbClr val="175470"/>
              </a:solidFill>
              <a:latin typeface="Levenim MT" panose="02010502060101010101" pitchFamily="2" charset="-79"/>
              <a:cs typeface="Levenim MT" panose="02010502060101010101" pitchFamily="2" charset="-79"/>
            </a:endParaRPr>
          </a:p>
          <a:p>
            <a:pPr marL="285750" indent="-285750">
              <a:buFont typeface="Arial" panose="020B0604020202020204" pitchFamily="34" charset="0"/>
              <a:buChar char="•"/>
            </a:pPr>
            <a:r>
              <a:rPr lang="fr-CA" sz="1500" b="0" i="0" dirty="0">
                <a:solidFill>
                  <a:srgbClr val="175470"/>
                </a:solidFill>
                <a:effectLst/>
                <a:latin typeface="Levenim MT" panose="02010502060101010101" pitchFamily="2" charset="-79"/>
                <a:cs typeface="Levenim MT" panose="02010502060101010101" pitchFamily="2" charset="-79"/>
              </a:rPr>
              <a:t>Pour l’année 2024, le conseil municipal a établi le budget à </a:t>
            </a:r>
            <a:r>
              <a:rPr lang="fr-CA" sz="1500" b="1" kern="0" dirty="0">
                <a:solidFill>
                  <a:srgbClr val="175470"/>
                </a:solidFill>
                <a:effectLst/>
                <a:latin typeface="Levenim MT" panose="02010502060101010101" pitchFamily="2" charset="-79"/>
                <a:ea typeface="Times New Roman" panose="02020603050405020304" pitchFamily="18" charset="0"/>
                <a:cs typeface="Levenim MT" panose="02010502060101010101" pitchFamily="2" charset="-79"/>
              </a:rPr>
              <a:t>5 590 656 $.</a:t>
            </a:r>
          </a:p>
          <a:p>
            <a:pPr marL="285750" indent="-285750">
              <a:buFont typeface="Arial" panose="020B0604020202020204" pitchFamily="34" charset="0"/>
              <a:buChar char="•"/>
            </a:pPr>
            <a:endParaRPr lang="fr-CA" sz="1500" kern="100" dirty="0">
              <a:solidFill>
                <a:srgbClr val="175470"/>
              </a:solidFill>
              <a:effectLst/>
              <a:latin typeface="Levenim MT" panose="02010502060101010101" pitchFamily="2" charset="-79"/>
              <a:ea typeface="Calibri" panose="020F0502020204030204" pitchFamily="34" charset="0"/>
              <a:cs typeface="Levenim MT" panose="02010502060101010101" pitchFamily="2" charset="-79"/>
            </a:endParaRPr>
          </a:p>
        </p:txBody>
      </p:sp>
    </p:spTree>
    <p:extLst>
      <p:ext uri="{BB962C8B-B14F-4D97-AF65-F5344CB8AC3E}">
        <p14:creationId xmlns:p14="http://schemas.microsoft.com/office/powerpoint/2010/main" val="2741281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18" name="ZoneTexte 17">
            <a:extLst>
              <a:ext uri="{FF2B5EF4-FFF2-40B4-BE49-F238E27FC236}">
                <a16:creationId xmlns:a16="http://schemas.microsoft.com/office/drawing/2014/main" id="{7D117C23-7A01-9F41-002D-B502D0C95358}"/>
              </a:ext>
            </a:extLst>
          </p:cNvPr>
          <p:cNvSpPr txBox="1"/>
          <p:nvPr>
            <p:custDataLst>
              <p:tags r:id="rId4"/>
            </p:custDataLst>
          </p:nvPr>
        </p:nvSpPr>
        <p:spPr>
          <a:xfrm>
            <a:off x="269507" y="336884"/>
            <a:ext cx="6364243"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REVENUS DE FONCTIONNEMENT</a:t>
            </a:r>
          </a:p>
        </p:txBody>
      </p:sp>
      <p:graphicFrame>
        <p:nvGraphicFramePr>
          <p:cNvPr id="4" name="Tableau 3">
            <a:extLst>
              <a:ext uri="{FF2B5EF4-FFF2-40B4-BE49-F238E27FC236}">
                <a16:creationId xmlns:a16="http://schemas.microsoft.com/office/drawing/2014/main" id="{EEDC95A8-B609-C467-3F89-F8DC78711DBE}"/>
              </a:ext>
            </a:extLst>
          </p:cNvPr>
          <p:cNvGraphicFramePr>
            <a:graphicFrameLocks noGrp="1"/>
          </p:cNvGraphicFramePr>
          <p:nvPr>
            <p:custDataLst>
              <p:tags r:id="rId5"/>
            </p:custDataLst>
            <p:extLst>
              <p:ext uri="{D42A27DB-BD31-4B8C-83A1-F6EECF244321}">
                <p14:modId xmlns:p14="http://schemas.microsoft.com/office/powerpoint/2010/main" val="3798598020"/>
              </p:ext>
            </p:extLst>
          </p:nvPr>
        </p:nvGraphicFramePr>
        <p:xfrm>
          <a:off x="1403132" y="1368835"/>
          <a:ext cx="8655267" cy="3798408"/>
        </p:xfrm>
        <a:graphic>
          <a:graphicData uri="http://schemas.openxmlformats.org/drawingml/2006/table">
            <a:tbl>
              <a:tblPr firstRow="1" firstCol="1" bandRow="1"/>
              <a:tblGrid>
                <a:gridCol w="3875619">
                  <a:extLst>
                    <a:ext uri="{9D8B030D-6E8A-4147-A177-3AD203B41FA5}">
                      <a16:colId xmlns:a16="http://schemas.microsoft.com/office/drawing/2014/main" val="1755747623"/>
                    </a:ext>
                  </a:extLst>
                </a:gridCol>
                <a:gridCol w="2493286">
                  <a:extLst>
                    <a:ext uri="{9D8B030D-6E8A-4147-A177-3AD203B41FA5}">
                      <a16:colId xmlns:a16="http://schemas.microsoft.com/office/drawing/2014/main" val="392387548"/>
                    </a:ext>
                  </a:extLst>
                </a:gridCol>
                <a:gridCol w="2286362">
                  <a:extLst>
                    <a:ext uri="{9D8B030D-6E8A-4147-A177-3AD203B41FA5}">
                      <a16:colId xmlns:a16="http://schemas.microsoft.com/office/drawing/2014/main" val="3738233056"/>
                    </a:ext>
                  </a:extLst>
                </a:gridCol>
              </a:tblGrid>
              <a:tr h="527422">
                <a:tc>
                  <a:txBody>
                    <a:bodyPr/>
                    <a:lstStyle/>
                    <a:p>
                      <a:pPr>
                        <a:lnSpc>
                          <a:spcPct val="107000"/>
                        </a:lnSpc>
                        <a:spcAft>
                          <a:spcPts val="800"/>
                        </a:spcAft>
                      </a:pPr>
                      <a:br>
                        <a:rPr lang="fr-CA" sz="1200" kern="100" dirty="0">
                          <a:solidFill>
                            <a:srgbClr val="000000"/>
                          </a:solidFill>
                          <a:effectLst/>
                          <a:latin typeface="Levenim MT" panose="02010502060101010101" pitchFamily="2" charset="-79"/>
                          <a:ea typeface="Calibri" panose="020F0502020204030204" pitchFamily="34" charset="0"/>
                          <a:cs typeface="Times New Roman" panose="02020603050405020304" pitchFamily="18" charset="0"/>
                        </a:rPr>
                      </a:br>
                      <a:r>
                        <a:rPr lang="fr-CA" sz="1200" kern="100" dirty="0">
                          <a:effectLst/>
                          <a:latin typeface="Levenim MT" panose="02010502060101010101" pitchFamily="2" charset="-79"/>
                          <a:ea typeface="Calibri" panose="020F0502020204030204" pitchFamily="34"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REVENUS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2942595725"/>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Revenus de taxes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3 612 401 $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64.61%</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4031839726"/>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Tarifs sur services municipaux</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868 412 $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15.53%</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807515488"/>
                  </a:ext>
                </a:extLst>
              </a:tr>
              <a:tr h="3078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Paiements tenant lieu de taxes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15 800 $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0.28%</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880478291"/>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Transferts gouvernementaux</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474 417 $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8.49%</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1872983592"/>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Services rendus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190 648 $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3.41%</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120688924"/>
                  </a:ext>
                </a:extLst>
              </a:tr>
              <a:tr h="295030">
                <a:tc>
                  <a:txBody>
                    <a:bodyPr/>
                    <a:lstStyle/>
                    <a:p>
                      <a:pP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Impositions de droits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88 600 $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1.58%</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760507429"/>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Amendes et pénalités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20 000 $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0.36%</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314350551"/>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Intérêts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0.27%</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886647677"/>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Autres revenus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5 000 $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0.09%</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211670020"/>
                  </a:ext>
                </a:extLst>
              </a:tr>
              <a:tr h="295030">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Affectations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300 378 $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5%</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929996996"/>
                  </a:ext>
                </a:extLst>
              </a:tr>
              <a:tr h="307858">
                <a:tc>
                  <a:txBody>
                    <a:bodyPr/>
                    <a:lstStyle/>
                    <a:p>
                      <a:pPr>
                        <a:lnSpc>
                          <a:spcPct val="107000"/>
                        </a:lnSpc>
                        <a:spcAft>
                          <a:spcPts val="800"/>
                        </a:spcAft>
                      </a:pPr>
                      <a:r>
                        <a:rPr lang="fr-CA" sz="1200" b="1" kern="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des revenus de fonctionnement</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5 590 656 $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100%</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25" marR="44425"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3085014826"/>
                  </a:ext>
                </a:extLst>
              </a:tr>
            </a:tbl>
          </a:graphicData>
        </a:graphic>
      </p:graphicFrame>
    </p:spTree>
    <p:extLst>
      <p:ext uri="{BB962C8B-B14F-4D97-AF65-F5344CB8AC3E}">
        <p14:creationId xmlns:p14="http://schemas.microsoft.com/office/powerpoint/2010/main" val="1943453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7" name="ZoneTexte 6">
            <a:extLst>
              <a:ext uri="{FF2B5EF4-FFF2-40B4-BE49-F238E27FC236}">
                <a16:creationId xmlns:a16="http://schemas.microsoft.com/office/drawing/2014/main" id="{751B64EB-06FC-4D39-51BA-E3E40CBB9963}"/>
              </a:ext>
            </a:extLst>
          </p:cNvPr>
          <p:cNvSpPr txBox="1"/>
          <p:nvPr>
            <p:custDataLst>
              <p:tags r:id="rId4"/>
            </p:custDataLst>
          </p:nvPr>
        </p:nvSpPr>
        <p:spPr>
          <a:xfrm>
            <a:off x="269507" y="336884"/>
            <a:ext cx="9916497"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RÉPARTITION DES REVENUS DE FONCTIONNEMENT</a:t>
            </a:r>
          </a:p>
        </p:txBody>
      </p:sp>
      <p:graphicFrame>
        <p:nvGraphicFramePr>
          <p:cNvPr id="2" name="Graphique 1">
            <a:extLst>
              <a:ext uri="{FF2B5EF4-FFF2-40B4-BE49-F238E27FC236}">
                <a16:creationId xmlns:a16="http://schemas.microsoft.com/office/drawing/2014/main" id="{BBEF8405-F9EF-466A-9BE9-2D034EC84E34}"/>
              </a:ext>
            </a:extLst>
          </p:cNvPr>
          <p:cNvGraphicFramePr>
            <a:graphicFrameLocks/>
          </p:cNvGraphicFramePr>
          <p:nvPr>
            <p:custDataLst>
              <p:tags r:id="rId5"/>
            </p:custDataLst>
            <p:extLst>
              <p:ext uri="{D42A27DB-BD31-4B8C-83A1-F6EECF244321}">
                <p14:modId xmlns:p14="http://schemas.microsoft.com/office/powerpoint/2010/main" val="3707516653"/>
              </p:ext>
            </p:extLst>
          </p:nvPr>
        </p:nvGraphicFramePr>
        <p:xfrm>
          <a:off x="2347719" y="1294696"/>
          <a:ext cx="7072506" cy="466650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64538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8" name="Espace réservé du contenu 7" descr="Une image contenant concert, musique, Concert de rock, spectacle&#10;&#10;Description générée automatiquement">
            <a:extLst>
              <a:ext uri="{FF2B5EF4-FFF2-40B4-BE49-F238E27FC236}">
                <a16:creationId xmlns:a16="http://schemas.microsoft.com/office/drawing/2014/main" id="{825F3582-EAB9-1F2A-9856-A10865419DEC}"/>
              </a:ext>
            </a:extLst>
          </p:cNvPr>
          <p:cNvPicPr>
            <a:picLocks noGrp="1" noChangeAspect="1"/>
          </p:cNvPicPr>
          <p:nvPr>
            <p:ph idx="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5468983" y="1107460"/>
            <a:ext cx="6723017" cy="4612909"/>
          </a:xfrm>
        </p:spPr>
      </p:pic>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2"/>
            </p:custDataLst>
          </p:nvPr>
        </p:nvPicPr>
        <p:blipFill>
          <a:blip r:embed="rId9"/>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3"/>
            </p:custDataLst>
          </p:nvPr>
        </p:nvPicPr>
        <p:blipFill>
          <a:blip r:embed="rId9"/>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5"/>
            </p:custDataLst>
          </p:nvPr>
        </p:nvSpPr>
        <p:spPr>
          <a:xfrm>
            <a:off x="269507" y="336884"/>
            <a:ext cx="8494633"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LOISIRS, CULTURE ET VIE COMMUNAUTAIRE</a:t>
            </a:r>
          </a:p>
        </p:txBody>
      </p:sp>
      <p:sp>
        <p:nvSpPr>
          <p:cNvPr id="2" name="Espace réservé du texte 5">
            <a:extLst>
              <a:ext uri="{FF2B5EF4-FFF2-40B4-BE49-F238E27FC236}">
                <a16:creationId xmlns:a16="http://schemas.microsoft.com/office/drawing/2014/main" id="{0007BFED-E100-D8F5-8DF7-C87BF862025E}"/>
              </a:ext>
            </a:extLst>
          </p:cNvPr>
          <p:cNvSpPr>
            <a:spLocks noGrp="1"/>
          </p:cNvSpPr>
          <p:nvPr>
            <p:ph type="body" sz="half" idx="2"/>
            <p:custDataLst>
              <p:tags r:id="rId6"/>
            </p:custDataLst>
          </p:nvPr>
        </p:nvSpPr>
        <p:spPr>
          <a:xfrm>
            <a:off x="269507" y="1183034"/>
            <a:ext cx="5026427" cy="4349085"/>
          </a:xfrm>
        </p:spPr>
        <p:txBody>
          <a:bodyPr>
            <a:noAutofit/>
          </a:bodyPr>
          <a:lstStyle/>
          <a:p>
            <a:pPr algn="just">
              <a:lnSpc>
                <a:spcPct val="150000"/>
              </a:lnSpc>
              <a:spcAft>
                <a:spcPts val="800"/>
              </a:spcAft>
            </a:pPr>
            <a:r>
              <a:rPr lang="fr-CA" sz="1200" b="1" kern="100" dirty="0">
                <a:solidFill>
                  <a:srgbClr val="175470"/>
                </a:solidFill>
                <a:latin typeface="Levenim MT" panose="02010502060101010101" pitchFamily="2" charset="-79"/>
                <a:cs typeface="Times New Roman" panose="02020603050405020304" pitchFamily="18" charset="0"/>
              </a:rPr>
              <a:t>L’équipe des loisirs, de la culture et de la vie communautaire propose encore et toujours pour 2024 des activités dynamiques et surprenantes afin de répondre à vos besoins localement. </a:t>
            </a:r>
          </a:p>
          <a:p>
            <a:pPr algn="just">
              <a:lnSpc>
                <a:spcPct val="150000"/>
              </a:lnSpc>
              <a:spcAft>
                <a:spcPts val="800"/>
              </a:spcAft>
            </a:pPr>
            <a:r>
              <a:rPr lang="fr-CA" sz="1200" b="1" kern="100" dirty="0">
                <a:solidFill>
                  <a:srgbClr val="175470"/>
                </a:solidFill>
                <a:latin typeface="Levenim MT" panose="02010502060101010101" pitchFamily="2" charset="-79"/>
                <a:cs typeface="Times New Roman" panose="02020603050405020304" pitchFamily="18" charset="0"/>
              </a:rPr>
              <a:t>En plus de garantir l’entretien régulier des parcs et des installations récréatives, l’équipe des loisirs assure un soutien professionnel aux organismes et comités, très nombreux et diversifiés à Saint-Basile. Avec son achalandage toujours en croissance, nous bonifierons la salle d’entrainement, grâce à l’acquisition d’équipements de conditionnement. L’optimisation des installations récréatives dans l’ilot loisir du Centre Ernest-J.-Papillon débutera cette année. En passant par  l’agrandissement de celui-ci jusqu’à la conception d’un parc à proximité. Ces améliorations permettront l’efficience de l’entretien des installations, mais également d’offrir un endroit de plein air accessible à tous.  </a:t>
            </a:r>
          </a:p>
          <a:p>
            <a:pPr algn="just">
              <a:spcAft>
                <a:spcPts val="800"/>
              </a:spcAft>
            </a:pPr>
            <a:endParaRPr lang="fr-CA" sz="1500" kern="100" dirty="0">
              <a:solidFill>
                <a:srgbClr val="175470"/>
              </a:solidFill>
              <a:latin typeface="Levenim MT" panose="02010502060101010101" pitchFamily="2" charset="-79"/>
              <a:cs typeface="Times New Roman" panose="02020603050405020304" pitchFamily="18" charset="0"/>
            </a:endParaRPr>
          </a:p>
          <a:p>
            <a:pPr>
              <a:spcAft>
                <a:spcPts val="800"/>
              </a:spcAft>
            </a:pPr>
            <a:endParaRPr lang="fr-CA" sz="1500" kern="100" dirty="0">
              <a:solidFill>
                <a:srgbClr val="175470"/>
              </a:solidFill>
              <a:latin typeface="Levenim MT" panose="02010502060101010101" pitchFamily="2" charset="-79"/>
              <a:cs typeface="Times New Roman" panose="02020603050405020304" pitchFamily="18" charset="0"/>
            </a:endParaRPr>
          </a:p>
          <a:p>
            <a:endParaRPr lang="fr-CA" sz="1300" dirty="0"/>
          </a:p>
        </p:txBody>
      </p:sp>
    </p:spTree>
    <p:extLst>
      <p:ext uri="{BB962C8B-B14F-4D97-AF65-F5344CB8AC3E}">
        <p14:creationId xmlns:p14="http://schemas.microsoft.com/office/powerpoint/2010/main" val="3154296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5" name="Espace réservé du contenu 15" descr="Une image contenant arbre, ciel, maison, plein air&#10;&#10;Description générée automatiquement">
            <a:extLst>
              <a:ext uri="{FF2B5EF4-FFF2-40B4-BE49-F238E27FC236}">
                <a16:creationId xmlns:a16="http://schemas.microsoft.com/office/drawing/2014/main" id="{1F15E9E8-89D3-3071-8A5C-E3A2194B00F0}"/>
              </a:ext>
            </a:extLst>
          </p:cNvPr>
          <p:cNvPicPr>
            <a:picLocks noGrp="1" noChangeAspect="1"/>
          </p:cNvPicPr>
          <p:nvPr>
            <p:ph idx="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5460275" y="1191743"/>
            <a:ext cx="6731726" cy="4467414"/>
          </a:xfrm>
        </p:spPr>
      </p:pic>
      <p:sp>
        <p:nvSpPr>
          <p:cNvPr id="6" name="Espace réservé du texte 5">
            <a:extLst>
              <a:ext uri="{FF2B5EF4-FFF2-40B4-BE49-F238E27FC236}">
                <a16:creationId xmlns:a16="http://schemas.microsoft.com/office/drawing/2014/main" id="{EF6ECE6C-2175-59AC-AC46-A4B764D4A9CC}"/>
              </a:ext>
            </a:extLst>
          </p:cNvPr>
          <p:cNvSpPr>
            <a:spLocks noGrp="1"/>
          </p:cNvSpPr>
          <p:nvPr>
            <p:ph type="body" sz="half" idx="2"/>
            <p:custDataLst>
              <p:tags r:id="rId2"/>
            </p:custDataLst>
          </p:nvPr>
        </p:nvSpPr>
        <p:spPr>
          <a:xfrm>
            <a:off x="270164" y="1218529"/>
            <a:ext cx="5007229" cy="4141732"/>
          </a:xfrm>
        </p:spPr>
        <p:txBody>
          <a:bodyPr>
            <a:noAutofit/>
          </a:bodyPr>
          <a:lstStyle/>
          <a:p>
            <a:pPr algn="just">
              <a:lnSpc>
                <a:spcPct val="150000"/>
              </a:lnSpc>
            </a:pPr>
            <a:r>
              <a:rPr lang="fr-CA" sz="1200" b="1" kern="100" dirty="0">
                <a:solidFill>
                  <a:srgbClr val="175470"/>
                </a:solidFill>
                <a:latin typeface="Levenim MT" panose="02010502060101010101" pitchFamily="2" charset="-79"/>
                <a:cs typeface="Times New Roman" panose="02020603050405020304" pitchFamily="18" charset="0"/>
              </a:rPr>
              <a:t>Le service des travaux publics et de l’hygiène du milieu voit quotidiennement à l’entretien et au développement du réseau routier et des infrastructures municipales. </a:t>
            </a:r>
          </a:p>
          <a:p>
            <a:pPr algn="just">
              <a:lnSpc>
                <a:spcPct val="150000"/>
              </a:lnSpc>
            </a:pPr>
            <a:r>
              <a:rPr lang="fr-CA" sz="1200" b="1" kern="100" dirty="0">
                <a:solidFill>
                  <a:srgbClr val="175470"/>
                </a:solidFill>
                <a:latin typeface="Levenim MT" panose="02010502060101010101" pitchFamily="2" charset="-79"/>
                <a:cs typeface="Times New Roman" panose="02020603050405020304" pitchFamily="18" charset="0"/>
              </a:rPr>
              <a:t>L’année 2024 marquera la fin de l’agrandissement du garage municipal, réalisé à l’aide de la participation de 1 720 680$ du PRACIM. Ainsi, l’immeuble répondra d’avantage  aux besoins, notamment  en matière d’espaces de rangements et de maintenance des équipements pour l’équipe des travaux publics. Cette année, nous veillerons également à la rénovation de certaines bâtisses de stations de pompage afin de maintenir et préserver leur bon état. De plus, le projet d’envergure de la mise aux normes du réseau Sainte-Anne est planifié pour 2024. Ce changement assurera pour les années à venir une eau potable de qualité supérieure, en diminuant l’ajout de produits d’assainissements,  pour les résidents bénéficiant de ce service.</a:t>
            </a:r>
          </a:p>
        </p:txBody>
      </p:sp>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3"/>
            </p:custDataLst>
          </p:nvPr>
        </p:nvPicPr>
        <p:blipFill>
          <a:blip r:embed="rId9"/>
          <a:stretch>
            <a:fillRect/>
          </a:stretch>
        </p:blipFill>
        <p:spPr>
          <a:xfrm>
            <a:off x="0" y="-16346"/>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4"/>
            </p:custDataLst>
          </p:nvPr>
        </p:nvPicPr>
        <p:blipFill>
          <a:blip r:embed="rId9"/>
          <a:stretch>
            <a:fillRect/>
          </a:stretch>
        </p:blipFill>
        <p:spPr>
          <a:xfrm>
            <a:off x="0" y="5650448"/>
            <a:ext cx="12201525"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6"/>
            </p:custDataLst>
          </p:nvPr>
        </p:nvSpPr>
        <p:spPr>
          <a:xfrm>
            <a:off x="345876" y="360985"/>
            <a:ext cx="8316700" cy="584775"/>
          </a:xfrm>
          <a:prstGeom prst="rect">
            <a:avLst/>
          </a:prstGeom>
          <a:noFill/>
        </p:spPr>
        <p:txBody>
          <a:bodyPr wrap="none" rtlCol="0">
            <a:spAutoFit/>
          </a:bodyPr>
          <a:lstStyle/>
          <a:p>
            <a:r>
              <a:rPr lang="fr-CA" sz="3200" b="1" kern="100" dirty="0">
                <a:solidFill>
                  <a:srgbClr val="D8C040"/>
                </a:solidFill>
                <a:effectLst/>
                <a:latin typeface="Levenim MT" panose="02010502060101010101" pitchFamily="2" charset="-79"/>
                <a:ea typeface="Calibri" panose="020F0502020204030204" pitchFamily="34" charset="0"/>
                <a:cs typeface="Times New Roman" panose="02020603050405020304" pitchFamily="18" charset="0"/>
              </a:rPr>
              <a:t>TRAVAUX PUBLICS, AQUEDUC ET ÉGOUTS</a:t>
            </a:r>
            <a:r>
              <a:rPr lang="fr-CA" sz="3200" b="1" dirty="0">
                <a:solidFill>
                  <a:srgbClr val="D8C040"/>
                </a:solidFill>
                <a:latin typeface="Levenim MT" panose="02010502060101010101" pitchFamily="2" charset="-79"/>
                <a:cs typeface="Levenim MT" panose="02010502060101010101" pitchFamily="2" charset="-79"/>
              </a:rPr>
              <a:t> </a:t>
            </a:r>
          </a:p>
        </p:txBody>
      </p:sp>
    </p:spTree>
    <p:extLst>
      <p:ext uri="{BB962C8B-B14F-4D97-AF65-F5344CB8AC3E}">
        <p14:creationId xmlns:p14="http://schemas.microsoft.com/office/powerpoint/2010/main" val="1507861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2" name="Espace réservé du contenu 11" descr="Une image contenant véhicule, feu, transport, Véhicule terrestre&#10;&#10;Description générée automatiquement">
            <a:extLst>
              <a:ext uri="{FF2B5EF4-FFF2-40B4-BE49-F238E27FC236}">
                <a16:creationId xmlns:a16="http://schemas.microsoft.com/office/drawing/2014/main" id="{69BDE237-CA54-3009-C6D0-9EAED1187F95}"/>
              </a:ext>
            </a:extLst>
          </p:cNvPr>
          <p:cNvPicPr>
            <a:picLocks noGrp="1" noChangeAspect="1"/>
          </p:cNvPicPr>
          <p:nvPr>
            <p:ph idx="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5547360" y="1092727"/>
            <a:ext cx="6809740" cy="4835455"/>
          </a:xfrm>
        </p:spPr>
      </p:pic>
      <p:sp>
        <p:nvSpPr>
          <p:cNvPr id="6" name="Espace réservé du texte 5">
            <a:extLst>
              <a:ext uri="{FF2B5EF4-FFF2-40B4-BE49-F238E27FC236}">
                <a16:creationId xmlns:a16="http://schemas.microsoft.com/office/drawing/2014/main" id="{6E6C139F-AFC6-0414-D0AA-AA7A6881579E}"/>
              </a:ext>
            </a:extLst>
          </p:cNvPr>
          <p:cNvSpPr>
            <a:spLocks noGrp="1"/>
          </p:cNvSpPr>
          <p:nvPr>
            <p:ph type="body" sz="half" idx="2"/>
            <p:custDataLst>
              <p:tags r:id="rId2"/>
            </p:custDataLst>
          </p:nvPr>
        </p:nvSpPr>
        <p:spPr>
          <a:xfrm>
            <a:off x="353291" y="1183034"/>
            <a:ext cx="5064529" cy="4399787"/>
          </a:xfrm>
        </p:spPr>
        <p:txBody>
          <a:bodyPr>
            <a:noAutofit/>
          </a:bodyPr>
          <a:lstStyle/>
          <a:p>
            <a:pPr algn="just">
              <a:lnSpc>
                <a:spcPct val="150000"/>
              </a:lnSpc>
              <a:spcAft>
                <a:spcPts val="800"/>
              </a:spcAft>
            </a:pPr>
            <a:r>
              <a:rPr lang="fr-CA" sz="1200" b="1" kern="100" dirty="0">
                <a:solidFill>
                  <a:srgbClr val="175470"/>
                </a:solidFill>
                <a:latin typeface="Levenim MT" panose="02010502060101010101" pitchFamily="2" charset="-79"/>
                <a:cs typeface="Times New Roman" panose="02020603050405020304" pitchFamily="18" charset="0"/>
              </a:rPr>
              <a:t>En 2024, l’équipe travaillera notamment au renouvellement du schéma de couverture de risques en sécurité incendie de la MRC de Portneuf qui guidera nos actions pour les 10 prochaines années.                                                                                  En collaboration avec les villes de Pont-Rouge</a:t>
            </a:r>
            <a:r>
              <a:rPr lang="fr-CA" sz="1200" b="1" kern="100">
                <a:solidFill>
                  <a:srgbClr val="175470"/>
                </a:solidFill>
                <a:latin typeface="Levenim MT" panose="02010502060101010101" pitchFamily="2" charset="-79"/>
                <a:cs typeface="Times New Roman" panose="02020603050405020304" pitchFamily="18" charset="0"/>
              </a:rPr>
              <a:t>, Neuville et </a:t>
            </a:r>
            <a:r>
              <a:rPr lang="fr-CA" sz="1200" b="1" kern="100" dirty="0">
                <a:solidFill>
                  <a:srgbClr val="175470"/>
                </a:solidFill>
                <a:latin typeface="Levenim MT" panose="02010502060101010101" pitchFamily="2" charset="-79"/>
                <a:cs typeface="Times New Roman" panose="02020603050405020304" pitchFamily="18" charset="0"/>
              </a:rPr>
              <a:t>Saint-Casimir, nous accueillerons un technicien en prévention des incendies afin de préparer les plans d’intervention. Deux nouveaux pompiers rejoindront l’équipe afin de pallier des départs récents. Le projet de centre d’entraînement, en collaboration avec la Ville de Pont-Rouge, permettra notamment de bonifier les entraînements et la formation de nos pompiers. Enfin, au printemps 2024, le service des incendies sera temporairement relocalisé au garage municipal. Il quittera les locaux qu’il occupait depuis les 53 dernières années, afin de réaliser le réaménagement de la caserne. Ces projets permettront d’assurer la pérennité de ce service de proximité</a:t>
            </a:r>
            <a:r>
              <a:rPr lang="fr-CA" sz="1200" b="1" kern="100" dirty="0">
                <a:solidFill>
                  <a:srgbClr val="175470"/>
                </a:solidFill>
                <a:effectLst/>
                <a:latin typeface="Levenim MT" panose="02010502060101010101" pitchFamily="2" charset="-79"/>
                <a:ea typeface="Calibri" panose="020F0502020204030204" pitchFamily="34" charset="0"/>
                <a:cs typeface="Levenim MT" panose="02010502060101010101" pitchFamily="2" charset="-79"/>
              </a:rPr>
              <a:t>.</a:t>
            </a:r>
          </a:p>
          <a:p>
            <a:endParaRPr lang="fr-CA" sz="1300" dirty="0"/>
          </a:p>
        </p:txBody>
      </p:sp>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3"/>
            </p:custDataLst>
          </p:nvPr>
        </p:nvPicPr>
        <p:blipFill>
          <a:blip r:embed="rId9"/>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4"/>
            </p:custDataLst>
          </p:nvPr>
        </p:nvPicPr>
        <p:blipFill>
          <a:blip r:embed="rId9"/>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3" name="ZoneTexte 2">
            <a:extLst>
              <a:ext uri="{FF2B5EF4-FFF2-40B4-BE49-F238E27FC236}">
                <a16:creationId xmlns:a16="http://schemas.microsoft.com/office/drawing/2014/main" id="{BF22E0C0-462D-9185-ECB2-601F2E0CCFC5}"/>
              </a:ext>
            </a:extLst>
          </p:cNvPr>
          <p:cNvSpPr txBox="1"/>
          <p:nvPr>
            <p:custDataLst>
              <p:tags r:id="rId6"/>
            </p:custDataLst>
          </p:nvPr>
        </p:nvSpPr>
        <p:spPr>
          <a:xfrm>
            <a:off x="269507" y="336884"/>
            <a:ext cx="3919663"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SÉCURITÉ PUBLIQUE</a:t>
            </a:r>
          </a:p>
        </p:txBody>
      </p:sp>
    </p:spTree>
    <p:extLst>
      <p:ext uri="{BB962C8B-B14F-4D97-AF65-F5344CB8AC3E}">
        <p14:creationId xmlns:p14="http://schemas.microsoft.com/office/powerpoint/2010/main" val="115136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E3"/>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E82D1AF-556A-272D-0BEC-C894C4612D40}"/>
              </a:ext>
            </a:extLst>
          </p:cNvPr>
          <p:cNvPicPr>
            <a:picLocks noChangeAspect="1"/>
          </p:cNvPicPr>
          <p:nvPr>
            <p:custDataLst>
              <p:tags r:id="rId1"/>
            </p:custDataLst>
          </p:nvPr>
        </p:nvPicPr>
        <p:blipFill>
          <a:blip r:embed="rId7"/>
          <a:stretch>
            <a:fillRect/>
          </a:stretch>
        </p:blipFill>
        <p:spPr>
          <a:xfrm>
            <a:off x="0" y="-60550"/>
            <a:ext cx="12192000" cy="1243584"/>
          </a:xfrm>
          <a:prstGeom prst="rect">
            <a:avLst/>
          </a:prstGeom>
        </p:spPr>
      </p:pic>
      <p:pic>
        <p:nvPicPr>
          <p:cNvPr id="14" name="Image 13">
            <a:extLst>
              <a:ext uri="{FF2B5EF4-FFF2-40B4-BE49-F238E27FC236}">
                <a16:creationId xmlns:a16="http://schemas.microsoft.com/office/drawing/2014/main" id="{37457B59-824F-1153-E6CA-DE42FA2EF7D6}"/>
              </a:ext>
            </a:extLst>
          </p:cNvPr>
          <p:cNvPicPr>
            <a:picLocks noChangeAspect="1"/>
          </p:cNvPicPr>
          <p:nvPr>
            <p:custDataLst>
              <p:tags r:id="rId2"/>
            </p:custDataLst>
          </p:nvPr>
        </p:nvPicPr>
        <p:blipFill>
          <a:blip r:embed="rId7"/>
          <a:stretch>
            <a:fillRect/>
          </a:stretch>
        </p:blipFill>
        <p:spPr>
          <a:xfrm>
            <a:off x="0" y="5614416"/>
            <a:ext cx="12192000" cy="1243584"/>
          </a:xfrm>
          <a:prstGeom prst="rect">
            <a:avLst/>
          </a:prstGeom>
        </p:spPr>
      </p:pic>
      <p:pic>
        <p:nvPicPr>
          <p:cNvPr id="10" name="Image 9" descr="Une image contenant logo, Police, texte, Graphique&#10;&#10;Description générée automatiquement">
            <a:extLst>
              <a:ext uri="{FF2B5EF4-FFF2-40B4-BE49-F238E27FC236}">
                <a16:creationId xmlns:a16="http://schemas.microsoft.com/office/drawing/2014/main" id="{B58EAEA9-096E-9218-CD71-C1325317A3A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9420225" y="5428615"/>
            <a:ext cx="2771775" cy="1615186"/>
          </a:xfrm>
          <a:prstGeom prst="rect">
            <a:avLst/>
          </a:prstGeom>
        </p:spPr>
      </p:pic>
      <p:sp>
        <p:nvSpPr>
          <p:cNvPr id="18" name="ZoneTexte 17">
            <a:extLst>
              <a:ext uri="{FF2B5EF4-FFF2-40B4-BE49-F238E27FC236}">
                <a16:creationId xmlns:a16="http://schemas.microsoft.com/office/drawing/2014/main" id="{7D117C23-7A01-9F41-002D-B502D0C95358}"/>
              </a:ext>
            </a:extLst>
          </p:cNvPr>
          <p:cNvSpPr txBox="1"/>
          <p:nvPr>
            <p:custDataLst>
              <p:tags r:id="rId4"/>
            </p:custDataLst>
          </p:nvPr>
        </p:nvSpPr>
        <p:spPr>
          <a:xfrm>
            <a:off x="269507" y="336884"/>
            <a:ext cx="6518131" cy="584775"/>
          </a:xfrm>
          <a:prstGeom prst="rect">
            <a:avLst/>
          </a:prstGeom>
          <a:noFill/>
        </p:spPr>
        <p:txBody>
          <a:bodyPr wrap="none" rtlCol="0">
            <a:spAutoFit/>
          </a:bodyPr>
          <a:lstStyle/>
          <a:p>
            <a:r>
              <a:rPr lang="fr-CA" sz="3200" b="1" dirty="0">
                <a:solidFill>
                  <a:srgbClr val="D8C040"/>
                </a:solidFill>
                <a:latin typeface="Levenim MT" panose="02010502060101010101" pitchFamily="2" charset="-79"/>
                <a:cs typeface="Levenim MT" panose="02010502060101010101" pitchFamily="2" charset="-79"/>
              </a:rPr>
              <a:t>DÉPENSES DE FONCTIONNEMENT</a:t>
            </a:r>
          </a:p>
        </p:txBody>
      </p:sp>
      <p:graphicFrame>
        <p:nvGraphicFramePr>
          <p:cNvPr id="2" name="Tableau 1">
            <a:extLst>
              <a:ext uri="{FF2B5EF4-FFF2-40B4-BE49-F238E27FC236}">
                <a16:creationId xmlns:a16="http://schemas.microsoft.com/office/drawing/2014/main" id="{CB74007C-D70B-6388-EB98-2E45673B67FD}"/>
              </a:ext>
            </a:extLst>
          </p:cNvPr>
          <p:cNvGraphicFramePr>
            <a:graphicFrameLocks noGrp="1"/>
          </p:cNvGraphicFramePr>
          <p:nvPr>
            <p:custDataLst>
              <p:tags r:id="rId5"/>
            </p:custDataLst>
            <p:extLst>
              <p:ext uri="{D42A27DB-BD31-4B8C-83A1-F6EECF244321}">
                <p14:modId xmlns:p14="http://schemas.microsoft.com/office/powerpoint/2010/main" val="2833538501"/>
              </p:ext>
            </p:extLst>
          </p:nvPr>
        </p:nvGraphicFramePr>
        <p:xfrm>
          <a:off x="1459684" y="1368835"/>
          <a:ext cx="8735349" cy="3808708"/>
        </p:xfrm>
        <a:graphic>
          <a:graphicData uri="http://schemas.openxmlformats.org/drawingml/2006/table">
            <a:tbl>
              <a:tblPr firstRow="1" firstCol="1" bandRow="1"/>
              <a:tblGrid>
                <a:gridCol w="3879523">
                  <a:extLst>
                    <a:ext uri="{9D8B030D-6E8A-4147-A177-3AD203B41FA5}">
                      <a16:colId xmlns:a16="http://schemas.microsoft.com/office/drawing/2014/main" val="1539968529"/>
                    </a:ext>
                  </a:extLst>
                </a:gridCol>
                <a:gridCol w="2549523">
                  <a:extLst>
                    <a:ext uri="{9D8B030D-6E8A-4147-A177-3AD203B41FA5}">
                      <a16:colId xmlns:a16="http://schemas.microsoft.com/office/drawing/2014/main" val="3500944231"/>
                    </a:ext>
                  </a:extLst>
                </a:gridCol>
                <a:gridCol w="2306303">
                  <a:extLst>
                    <a:ext uri="{9D8B030D-6E8A-4147-A177-3AD203B41FA5}">
                      <a16:colId xmlns:a16="http://schemas.microsoft.com/office/drawing/2014/main" val="3950086095"/>
                    </a:ext>
                  </a:extLst>
                </a:gridCol>
              </a:tblGrid>
              <a:tr h="554558">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FDFDE3"/>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DÉPENSES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2054030883"/>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Administration générale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926 334 $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16.57%</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C040"/>
                    </a:solidFill>
                  </a:tcPr>
                </a:tc>
                <a:extLst>
                  <a:ext uri="{0D108BD9-81ED-4DB2-BD59-A6C34878D82A}">
                    <a16:rowId xmlns:a16="http://schemas.microsoft.com/office/drawing/2014/main" val="3084652586"/>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Sécurité publique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615 618 $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11.01%</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3523196389"/>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Transport, Voirie</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1 444 596 $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25.84%</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09354571"/>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Transport adapté et collectif (quote-part MRC)</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9 655 $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0.17%</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886554643"/>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Hygiène du milieu (aqueduc-égouts)</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809 469 $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14.48%</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527648561"/>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Santé et Bien-Être (OMHGP)</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36 318 $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0.65%</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4055689517"/>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Aménagement, urbanisme et développement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153 405 $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2.74%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3731648134"/>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Loisirs, culture et vie communautaire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FDFDE3"/>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757 188 $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DFDE3"/>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13.54%</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FDFDE3"/>
                    </a:solidFill>
                  </a:tcPr>
                </a:tc>
                <a:extLst>
                  <a:ext uri="{0D108BD9-81ED-4DB2-BD59-A6C34878D82A}">
                    <a16:rowId xmlns:a16="http://schemas.microsoft.com/office/drawing/2014/main" val="252205169"/>
                  </a:ext>
                </a:extLst>
              </a:tr>
              <a:tr h="325415">
                <a:tc>
                  <a:txBody>
                    <a:bodyPr/>
                    <a:lstStyle/>
                    <a:p>
                      <a:pP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Frais de financement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a:noFill/>
                    </a:lnB>
                    <a:solidFill>
                      <a:srgbClr val="D8C040"/>
                    </a:solidFill>
                  </a:tcPr>
                </a:tc>
                <a:tc>
                  <a:txBody>
                    <a:bodyPr/>
                    <a:lstStyle/>
                    <a:p>
                      <a:pPr algn="r">
                        <a:lnSpc>
                          <a:spcPct val="107000"/>
                        </a:lnSpc>
                        <a:spcAft>
                          <a:spcPts val="800"/>
                        </a:spcAft>
                      </a:pPr>
                      <a:r>
                        <a:rPr lang="fr-CA" sz="1200" kern="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             838 073 $ </a:t>
                      </a:r>
                      <a:endParaRPr lang="fr-CA"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D8C040"/>
                    </a:solidFill>
                  </a:tcPr>
                </a:tc>
                <a:tc>
                  <a:txBody>
                    <a:bodyPr/>
                    <a:lstStyle/>
                    <a:p>
                      <a:pPr algn="r">
                        <a:lnSpc>
                          <a:spcPct val="107000"/>
                        </a:lnSpc>
                        <a:spcAft>
                          <a:spcPts val="800"/>
                        </a:spcAft>
                      </a:pPr>
                      <a:r>
                        <a:rPr lang="fr-CA" sz="1200" kern="0" dirty="0">
                          <a:solidFill>
                            <a:srgbClr val="000000"/>
                          </a:solidFill>
                          <a:effectLst/>
                          <a:latin typeface="Levenim MT" panose="02010502060101010101" pitchFamily="2" charset="-79"/>
                          <a:ea typeface="Times New Roman" panose="02020603050405020304" pitchFamily="18" charset="0"/>
                          <a:cs typeface="Times New Roman" panose="02020603050405020304" pitchFamily="18" charset="0"/>
                        </a:rPr>
                        <a:t>14.99%</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a:noFill/>
                    </a:lnB>
                    <a:solidFill>
                      <a:srgbClr val="D8C040"/>
                    </a:solidFill>
                  </a:tcPr>
                </a:tc>
                <a:extLst>
                  <a:ext uri="{0D108BD9-81ED-4DB2-BD59-A6C34878D82A}">
                    <a16:rowId xmlns:a16="http://schemas.microsoft.com/office/drawing/2014/main" val="1619339287"/>
                  </a:ext>
                </a:extLst>
              </a:tr>
              <a:tr h="325415">
                <a:tc>
                  <a:txBody>
                    <a:bodyPr/>
                    <a:lstStyle/>
                    <a:p>
                      <a:pP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Total dépenses de fonctionnement</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           5 590 656  $ </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chemeClr val="tx1"/>
                      </a:solidFill>
                      <a:prstDash val="solid"/>
                      <a:round/>
                      <a:headEnd type="none" w="med" len="med"/>
                      <a:tailEnd type="none" w="med" len="med"/>
                    </a:lnB>
                    <a:solidFill>
                      <a:srgbClr val="175470"/>
                    </a:solidFill>
                  </a:tcPr>
                </a:tc>
                <a:tc>
                  <a:txBody>
                    <a:bodyPr/>
                    <a:lstStyle/>
                    <a:p>
                      <a:pPr algn="r">
                        <a:lnSpc>
                          <a:spcPct val="107000"/>
                        </a:lnSpc>
                        <a:spcAft>
                          <a:spcPts val="800"/>
                        </a:spcAft>
                      </a:pPr>
                      <a:r>
                        <a:rPr lang="fr-CA" sz="1200" b="1" kern="0" dirty="0">
                          <a:solidFill>
                            <a:srgbClr val="FDFDE3"/>
                          </a:solidFill>
                          <a:effectLst/>
                          <a:latin typeface="Levenim MT" panose="02010502060101010101" pitchFamily="2" charset="-79"/>
                          <a:ea typeface="Times New Roman" panose="02020603050405020304" pitchFamily="18" charset="0"/>
                          <a:cs typeface="Times New Roman" panose="02020603050405020304" pitchFamily="18" charset="0"/>
                        </a:rPr>
                        <a:t>100%</a:t>
                      </a: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175470"/>
                    </a:solidFill>
                  </a:tcPr>
                </a:tc>
                <a:extLst>
                  <a:ext uri="{0D108BD9-81ED-4DB2-BD59-A6C34878D82A}">
                    <a16:rowId xmlns:a16="http://schemas.microsoft.com/office/drawing/2014/main" val="2574516970"/>
                  </a:ext>
                </a:extLst>
              </a:tr>
            </a:tbl>
          </a:graphicData>
        </a:graphic>
      </p:graphicFrame>
    </p:spTree>
    <p:extLst>
      <p:ext uri="{BB962C8B-B14F-4D97-AF65-F5344CB8AC3E}">
        <p14:creationId xmlns:p14="http://schemas.microsoft.com/office/powerpoint/2010/main" val="2176943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3394</TotalTime>
  <Words>2418</Words>
  <Application>Microsoft Office PowerPoint</Application>
  <PresentationFormat>Grand écran</PresentationFormat>
  <Paragraphs>561</Paragraphs>
  <Slides>19</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Calibri</vt:lpstr>
      <vt:lpstr>Calibri Light</vt:lpstr>
      <vt:lpstr>Levenim MT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Annie Thériault</dc:creator>
  <cp:lastModifiedBy>Annie Thériault</cp:lastModifiedBy>
  <cp:revision>52</cp:revision>
  <cp:lastPrinted>2024-01-09T23:02:51Z</cp:lastPrinted>
  <dcterms:created xsi:type="dcterms:W3CDTF">2023-12-15T17:13:42Z</dcterms:created>
  <dcterms:modified xsi:type="dcterms:W3CDTF">2024-01-23T20:00:38Z</dcterms:modified>
</cp:coreProperties>
</file>